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6"/>
  </p:notesMasterIdLst>
  <p:sldIdLst>
    <p:sldId id="268" r:id="rId5"/>
    <p:sldId id="257" r:id="rId6"/>
    <p:sldId id="460" r:id="rId7"/>
    <p:sldId id="465" r:id="rId8"/>
    <p:sldId id="369" r:id="rId9"/>
    <p:sldId id="394" r:id="rId10"/>
    <p:sldId id="467" r:id="rId11"/>
    <p:sldId id="461" r:id="rId12"/>
    <p:sldId id="462" r:id="rId13"/>
    <p:sldId id="426" r:id="rId14"/>
    <p:sldId id="466" r:id="rId15"/>
    <p:sldId id="463" r:id="rId16"/>
    <p:sldId id="464" r:id="rId17"/>
    <p:sldId id="425" r:id="rId18"/>
    <p:sldId id="380" r:id="rId19"/>
    <p:sldId id="420" r:id="rId20"/>
    <p:sldId id="427" r:id="rId21"/>
    <p:sldId id="433" r:id="rId22"/>
    <p:sldId id="434" r:id="rId23"/>
    <p:sldId id="435" r:id="rId24"/>
    <p:sldId id="436" r:id="rId25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737" userDrawn="1">
          <p15:clr>
            <a:srgbClr val="A4A3A4"/>
          </p15:clr>
        </p15:guide>
        <p15:guide id="2" orient="horz" pos="238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édéric VIDAL" initials="FV" lastIdx="1" clrIdx="0">
    <p:extLst>
      <p:ext uri="{19B8F6BF-5375-455C-9EA6-DF929625EA0E}">
        <p15:presenceInfo xmlns:p15="http://schemas.microsoft.com/office/powerpoint/2012/main" userId="S::frederic.vidal@cyu.fr::28211b1b-4511-4490-9209-3e0994a50210" providerId="AD"/>
      </p:ext>
    </p:extLst>
  </p:cmAuthor>
  <p:cmAuthor id="2" name="Frédéric VIDAL" initials="FV [2]" lastIdx="7" clrIdx="1">
    <p:extLst>
      <p:ext uri="{19B8F6BF-5375-455C-9EA6-DF929625EA0E}">
        <p15:presenceInfo xmlns:p15="http://schemas.microsoft.com/office/powerpoint/2012/main" userId="Frédéric VIDAL" providerId="None"/>
      </p:ext>
    </p:extLst>
  </p:cmAuthor>
  <p:cmAuthor id="3" name="Françoise MOULIN CIVIL" initials="FC" lastIdx="1" clrIdx="2">
    <p:extLst>
      <p:ext uri="{19B8F6BF-5375-455C-9EA6-DF929625EA0E}">
        <p15:presenceInfo xmlns:p15="http://schemas.microsoft.com/office/powerpoint/2012/main" userId="S::francoise.moulin-civil@cyu.fr::b8567f54-b8ae-4b5a-a36e-994bd146c198" providerId="AD"/>
      </p:ext>
    </p:extLst>
  </p:cmAuthor>
  <p:cmAuthor id="4" name="perrine elshawish" initials="pe" lastIdx="1" clrIdx="3">
    <p:extLst>
      <p:ext uri="{19B8F6BF-5375-455C-9EA6-DF929625EA0E}">
        <p15:presenceInfo xmlns:p15="http://schemas.microsoft.com/office/powerpoint/2012/main" userId="S::perrine.elshawish@cyu.fr::115166c6-bfc1-466b-854f-f3e1ea928d31" providerId="AD"/>
      </p:ext>
    </p:extLst>
  </p:cmAuthor>
  <p:cmAuthor id="5" name="pelshawi" initials="p" lastIdx="13" clrIdx="4">
    <p:extLst>
      <p:ext uri="{19B8F6BF-5375-455C-9EA6-DF929625EA0E}">
        <p15:presenceInfo xmlns:p15="http://schemas.microsoft.com/office/powerpoint/2012/main" userId="S-1-5-21-220523388-484763869-725345543-3351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11C4"/>
    <a:srgbClr val="0000FF"/>
    <a:srgbClr val="F3A21F"/>
    <a:srgbClr val="FF5050"/>
    <a:srgbClr val="FF9933"/>
    <a:srgbClr val="E1FDF7"/>
    <a:srgbClr val="04AAD5"/>
    <a:srgbClr val="FFD427"/>
    <a:srgbClr val="67B03D"/>
    <a:srgbClr val="0DFB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Style moyen 4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2838BEF-8BB2-4498-84A7-C5851F593DF1}" styleName="Style moyen 4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6" autoAdjust="0"/>
    <p:restoredTop sz="94659"/>
  </p:normalViewPr>
  <p:slideViewPr>
    <p:cSldViewPr snapToGrid="0">
      <p:cViewPr varScale="1">
        <p:scale>
          <a:sx n="98" d="100"/>
          <a:sy n="98" d="100"/>
        </p:scale>
        <p:origin x="1494" y="72"/>
      </p:cViewPr>
      <p:guideLst>
        <p:guide pos="737"/>
        <p:guide orient="horz" pos="23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pelshawi\AppData\Local\Temp\download-1.xls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\\ADMINNAS\PERS$\PARTAGES\Ecoles%20Doctorales\01-B_DEPARTEMENT%20DES%20ETUDES%20DOCTORALES\Encadrants\R&#233;unions%20encadrants\EDDSH\Copie%20de%20download-2.xls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6A04-4000-95B1-8A94C52ECB0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6A04-4000-95B1-8A94C52ECB0E}"/>
              </c:ext>
            </c:extLst>
          </c:dPt>
          <c:cat>
            <c:strRef>
              <c:f>'[download-1.xls]Feuil1'!$B$2:$B$3</c:f>
              <c:strCache>
                <c:ptCount val="2"/>
                <c:pt idx="0">
                  <c:v>Actions transverses</c:v>
                </c:pt>
                <c:pt idx="1">
                  <c:v>ED</c:v>
                </c:pt>
              </c:strCache>
            </c:strRef>
          </c:cat>
          <c:val>
            <c:numRef>
              <c:f>'[download-1.xls]Feuil1'!$C$2:$C$3</c:f>
              <c:numCache>
                <c:formatCode>General</c:formatCode>
                <c:ptCount val="2"/>
                <c:pt idx="0">
                  <c:v>57471</c:v>
                </c:pt>
                <c:pt idx="1">
                  <c:v>35307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A04-4000-95B1-8A94C52ECB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9D3-4EA8-BB57-045A1C2B7FE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9D3-4EA8-BB57-045A1C2B7FE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9D3-4EA8-BB57-045A1C2B7FE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9D3-4EA8-BB57-045A1C2B7FE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9D3-4EA8-BB57-045A1C2B7FE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Feuil2!$F$16:$F$20</c:f>
              <c:strCache>
                <c:ptCount val="5"/>
                <c:pt idx="0">
                  <c:v>AHSS</c:v>
                </c:pt>
                <c:pt idx="1">
                  <c:v>SI</c:v>
                </c:pt>
                <c:pt idx="2">
                  <c:v>EM2PSI</c:v>
                </c:pt>
                <c:pt idx="3">
                  <c:v>DSP</c:v>
                </c:pt>
                <c:pt idx="4">
                  <c:v>EDC</c:v>
                </c:pt>
              </c:strCache>
            </c:strRef>
          </c:cat>
          <c:val>
            <c:numRef>
              <c:f>Feuil2!$G$16:$G$20</c:f>
              <c:numCache>
                <c:formatCode>General</c:formatCode>
                <c:ptCount val="5"/>
                <c:pt idx="0">
                  <c:v>157</c:v>
                </c:pt>
                <c:pt idx="1">
                  <c:v>121</c:v>
                </c:pt>
                <c:pt idx="2">
                  <c:v>141</c:v>
                </c:pt>
                <c:pt idx="3">
                  <c:v>46</c:v>
                </c:pt>
                <c:pt idx="4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9D3-4EA8-BB57-045A1C2B7FEB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'évolution nb d''inscrits'!$A$2</c:f>
              <c:strCache>
                <c:ptCount val="1"/>
                <c:pt idx="0">
                  <c:v>EDDSH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'évolution nb d''inscrits'!$B$1:$F$1</c:f>
              <c:strCache>
                <c:ptCount val="5"/>
                <c:pt idx="0">
                  <c:v>2014-2015</c:v>
                </c:pt>
                <c:pt idx="1">
                  <c:v>2015-2016</c:v>
                </c:pt>
                <c:pt idx="2">
                  <c:v>2016-2017</c:v>
                </c:pt>
                <c:pt idx="3">
                  <c:v>2017-2018</c:v>
                </c:pt>
                <c:pt idx="4">
                  <c:v>2018-2019</c:v>
                </c:pt>
              </c:strCache>
            </c:strRef>
          </c:cat>
          <c:val>
            <c:numRef>
              <c:f>'évolution nb d''inscrits'!$B$2:$F$2</c:f>
              <c:numCache>
                <c:formatCode>General</c:formatCode>
                <c:ptCount val="5"/>
                <c:pt idx="0">
                  <c:v>203</c:v>
                </c:pt>
                <c:pt idx="1">
                  <c:v>224</c:v>
                </c:pt>
                <c:pt idx="2">
                  <c:v>229</c:v>
                </c:pt>
                <c:pt idx="3">
                  <c:v>242</c:v>
                </c:pt>
                <c:pt idx="4">
                  <c:v>270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45-3143-9F1D-823028F2629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144104792"/>
        <c:axId val="2144113992"/>
      </c:barChart>
      <c:catAx>
        <c:axId val="2144104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144113992"/>
        <c:crosses val="autoZero"/>
        <c:auto val="1"/>
        <c:lblAlgn val="ctr"/>
        <c:lblOffset val="100"/>
        <c:noMultiLvlLbl val="0"/>
      </c:catAx>
      <c:valAx>
        <c:axId val="21441139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1441047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2FC-0E46-BE5D-5F4988C15BE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2FC-0E46-BE5D-5F4988C15BE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2FC-0E46-BE5D-5F4988C15BE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2FC-0E46-BE5D-5F4988C15BE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2FC-0E46-BE5D-5F4988C15BE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Feuil2!$F$5:$F$9</c:f>
              <c:strCache>
                <c:ptCount val="5"/>
                <c:pt idx="0">
                  <c:v>Europe</c:v>
                </c:pt>
                <c:pt idx="1">
                  <c:v>France</c:v>
                </c:pt>
                <c:pt idx="2">
                  <c:v>Amérique</c:v>
                </c:pt>
                <c:pt idx="3">
                  <c:v>Afrique</c:v>
                </c:pt>
                <c:pt idx="4">
                  <c:v>Asie</c:v>
                </c:pt>
              </c:strCache>
            </c:strRef>
          </c:cat>
          <c:val>
            <c:numRef>
              <c:f>Feuil2!$G$5:$G$9</c:f>
              <c:numCache>
                <c:formatCode>General</c:formatCode>
                <c:ptCount val="5"/>
                <c:pt idx="0">
                  <c:v>15</c:v>
                </c:pt>
                <c:pt idx="1">
                  <c:v>152</c:v>
                </c:pt>
                <c:pt idx="2">
                  <c:v>11</c:v>
                </c:pt>
                <c:pt idx="3">
                  <c:v>81</c:v>
                </c:pt>
                <c:pt idx="4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2FC-0E46-BE5D-5F4988C15B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9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DB7910-7E16-400F-9AF7-DD50715CC100}" type="doc">
      <dgm:prSet loTypeId="urn:microsoft.com/office/officeart/2005/8/layout/arrow2" loCatId="process" qsTypeId="urn:microsoft.com/office/officeart/2005/8/quickstyle/simple1" qsCatId="simple" csTypeId="urn:microsoft.com/office/officeart/2005/8/colors/accent6_5" csCatId="accent6" phldr="1"/>
      <dgm:spPr/>
    </dgm:pt>
    <dgm:pt modelId="{47D1864F-8B72-4F77-9C69-97447917A2F9}">
      <dgm:prSet phldrT="[Texte]"/>
      <dgm:spPr/>
      <dgm:t>
        <a:bodyPr/>
        <a:lstStyle/>
        <a:p>
          <a:r>
            <a:rPr lang="fr-FR" dirty="0"/>
            <a:t>Recrutement</a:t>
          </a:r>
        </a:p>
      </dgm:t>
    </dgm:pt>
    <dgm:pt modelId="{8AF36806-71F7-4749-8BBE-2001C3857F47}" type="parTrans" cxnId="{DD3C75CD-91E4-4BD6-A253-3D5BE49E3085}">
      <dgm:prSet/>
      <dgm:spPr/>
      <dgm:t>
        <a:bodyPr/>
        <a:lstStyle/>
        <a:p>
          <a:endParaRPr lang="fr-FR"/>
        </a:p>
      </dgm:t>
    </dgm:pt>
    <dgm:pt modelId="{D3FB5E58-DC0C-4DA2-A0FF-FA198837BC2D}" type="sibTrans" cxnId="{DD3C75CD-91E4-4BD6-A253-3D5BE49E3085}">
      <dgm:prSet/>
      <dgm:spPr/>
      <dgm:t>
        <a:bodyPr/>
        <a:lstStyle/>
        <a:p>
          <a:endParaRPr lang="fr-FR"/>
        </a:p>
      </dgm:t>
    </dgm:pt>
    <dgm:pt modelId="{F4D3893B-8FAD-4585-9933-B97E9020BD26}">
      <dgm:prSet phldrT="[Texte]"/>
      <dgm:spPr/>
      <dgm:t>
        <a:bodyPr/>
        <a:lstStyle/>
        <a:p>
          <a:r>
            <a:rPr lang="fr-FR" dirty="0"/>
            <a:t>Encadrement du projet de recherche</a:t>
          </a:r>
        </a:p>
      </dgm:t>
    </dgm:pt>
    <dgm:pt modelId="{857C4E24-384A-407E-BBA6-FEC3EA11ABD3}" type="parTrans" cxnId="{B7F4C21A-5F61-4C10-B1E4-FF67EE8448C0}">
      <dgm:prSet/>
      <dgm:spPr/>
      <dgm:t>
        <a:bodyPr/>
        <a:lstStyle/>
        <a:p>
          <a:endParaRPr lang="fr-FR"/>
        </a:p>
      </dgm:t>
    </dgm:pt>
    <dgm:pt modelId="{9C7182DE-D979-4A39-9D88-5A84D834B37B}" type="sibTrans" cxnId="{B7F4C21A-5F61-4C10-B1E4-FF67EE8448C0}">
      <dgm:prSet/>
      <dgm:spPr/>
      <dgm:t>
        <a:bodyPr/>
        <a:lstStyle/>
        <a:p>
          <a:endParaRPr lang="fr-FR"/>
        </a:p>
      </dgm:t>
    </dgm:pt>
    <dgm:pt modelId="{166BE3EB-28A4-4715-BDE7-5D92D945C49A}">
      <dgm:prSet phldrT="[Texte]"/>
      <dgm:spPr/>
      <dgm:t>
        <a:bodyPr/>
        <a:lstStyle/>
        <a:p>
          <a:r>
            <a:rPr lang="fr-FR" dirty="0"/>
            <a:t>Soutenance</a:t>
          </a:r>
        </a:p>
      </dgm:t>
    </dgm:pt>
    <dgm:pt modelId="{D2A65F8B-5636-4CB1-BCBB-297E49E12B1B}" type="parTrans" cxnId="{6DB2B783-2200-4892-9E7A-36AEE5569D4F}">
      <dgm:prSet/>
      <dgm:spPr/>
      <dgm:t>
        <a:bodyPr/>
        <a:lstStyle/>
        <a:p>
          <a:endParaRPr lang="fr-FR"/>
        </a:p>
      </dgm:t>
    </dgm:pt>
    <dgm:pt modelId="{CC83F897-5897-46B8-AE76-41C3B53E3AB8}" type="sibTrans" cxnId="{6DB2B783-2200-4892-9E7A-36AEE5569D4F}">
      <dgm:prSet/>
      <dgm:spPr/>
      <dgm:t>
        <a:bodyPr/>
        <a:lstStyle/>
        <a:p>
          <a:endParaRPr lang="fr-FR"/>
        </a:p>
      </dgm:t>
    </dgm:pt>
    <dgm:pt modelId="{059F0769-9E02-4097-8C66-0D1FF7B99EB5}" type="pres">
      <dgm:prSet presAssocID="{C4DB7910-7E16-400F-9AF7-DD50715CC100}" presName="arrowDiagram" presStyleCnt="0">
        <dgm:presLayoutVars>
          <dgm:chMax val="5"/>
          <dgm:dir/>
          <dgm:resizeHandles val="exact"/>
        </dgm:presLayoutVars>
      </dgm:prSet>
      <dgm:spPr/>
    </dgm:pt>
    <dgm:pt modelId="{69CC708E-2818-497A-AA9B-97D8C0A524A1}" type="pres">
      <dgm:prSet presAssocID="{C4DB7910-7E16-400F-9AF7-DD50715CC100}" presName="arrow" presStyleLbl="bgShp" presStyleIdx="0" presStyleCnt="1" custAng="349030" custLinFactNeighborX="8650" custLinFactNeighborY="1356"/>
      <dgm:spPr>
        <a:solidFill>
          <a:srgbClr val="CC99FF"/>
        </a:solidFill>
      </dgm:spPr>
    </dgm:pt>
    <dgm:pt modelId="{88BC0999-B942-4ABC-AD45-C0450196A85B}" type="pres">
      <dgm:prSet presAssocID="{C4DB7910-7E16-400F-9AF7-DD50715CC100}" presName="arrowDiagram3" presStyleCnt="0"/>
      <dgm:spPr/>
    </dgm:pt>
    <dgm:pt modelId="{CC8BD262-30AE-4918-8363-C0D42B1C3FC7}" type="pres">
      <dgm:prSet presAssocID="{47D1864F-8B72-4F77-9C69-97447917A2F9}" presName="bullet3a" presStyleLbl="node1" presStyleIdx="0" presStyleCnt="3"/>
      <dgm:spPr/>
    </dgm:pt>
    <dgm:pt modelId="{A3EA8F47-0AA9-4974-9BCA-1C3ACAA27281}" type="pres">
      <dgm:prSet presAssocID="{47D1864F-8B72-4F77-9C69-97447917A2F9}" presName="textBox3a" presStyleLbl="revTx" presStyleIdx="0" presStyleCnt="3">
        <dgm:presLayoutVars>
          <dgm:bulletEnabled val="1"/>
        </dgm:presLayoutVars>
      </dgm:prSet>
      <dgm:spPr/>
    </dgm:pt>
    <dgm:pt modelId="{BA9814A1-0954-4352-8FB0-9C7900CA45D3}" type="pres">
      <dgm:prSet presAssocID="{F4D3893B-8FAD-4585-9933-B97E9020BD26}" presName="bullet3b" presStyleLbl="node1" presStyleIdx="1" presStyleCnt="3"/>
      <dgm:spPr/>
    </dgm:pt>
    <dgm:pt modelId="{553DD102-F0F8-4517-8BF4-68709326907C}" type="pres">
      <dgm:prSet presAssocID="{F4D3893B-8FAD-4585-9933-B97E9020BD26}" presName="textBox3b" presStyleLbl="revTx" presStyleIdx="1" presStyleCnt="3">
        <dgm:presLayoutVars>
          <dgm:bulletEnabled val="1"/>
        </dgm:presLayoutVars>
      </dgm:prSet>
      <dgm:spPr/>
    </dgm:pt>
    <dgm:pt modelId="{1B326201-2FAE-4288-9AE5-7C497CED7E3F}" type="pres">
      <dgm:prSet presAssocID="{166BE3EB-28A4-4715-BDE7-5D92D945C49A}" presName="bullet3c" presStyleLbl="node1" presStyleIdx="2" presStyleCnt="3"/>
      <dgm:spPr/>
    </dgm:pt>
    <dgm:pt modelId="{71BB90D3-ABDF-4CDB-A809-2AE437C2574E}" type="pres">
      <dgm:prSet presAssocID="{166BE3EB-28A4-4715-BDE7-5D92D945C49A}" presName="textBox3c" presStyleLbl="revTx" presStyleIdx="2" presStyleCnt="3">
        <dgm:presLayoutVars>
          <dgm:bulletEnabled val="1"/>
        </dgm:presLayoutVars>
      </dgm:prSet>
      <dgm:spPr/>
    </dgm:pt>
  </dgm:ptLst>
  <dgm:cxnLst>
    <dgm:cxn modelId="{3E6AD40D-CB4A-4FA9-979B-411678C8D2C1}" type="presOf" srcId="{C4DB7910-7E16-400F-9AF7-DD50715CC100}" destId="{059F0769-9E02-4097-8C66-0D1FF7B99EB5}" srcOrd="0" destOrd="0" presId="urn:microsoft.com/office/officeart/2005/8/layout/arrow2"/>
    <dgm:cxn modelId="{B7F4C21A-5F61-4C10-B1E4-FF67EE8448C0}" srcId="{C4DB7910-7E16-400F-9AF7-DD50715CC100}" destId="{F4D3893B-8FAD-4585-9933-B97E9020BD26}" srcOrd="1" destOrd="0" parTransId="{857C4E24-384A-407E-BBA6-FEC3EA11ABD3}" sibTransId="{9C7182DE-D979-4A39-9D88-5A84D834B37B}"/>
    <dgm:cxn modelId="{4796CB66-3EC1-4D19-929F-C74952C3EC6B}" type="presOf" srcId="{F4D3893B-8FAD-4585-9933-B97E9020BD26}" destId="{553DD102-F0F8-4517-8BF4-68709326907C}" srcOrd="0" destOrd="0" presId="urn:microsoft.com/office/officeart/2005/8/layout/arrow2"/>
    <dgm:cxn modelId="{6DB2B783-2200-4892-9E7A-36AEE5569D4F}" srcId="{C4DB7910-7E16-400F-9AF7-DD50715CC100}" destId="{166BE3EB-28A4-4715-BDE7-5D92D945C49A}" srcOrd="2" destOrd="0" parTransId="{D2A65F8B-5636-4CB1-BCBB-297E49E12B1B}" sibTransId="{CC83F897-5897-46B8-AE76-41C3B53E3AB8}"/>
    <dgm:cxn modelId="{DD3C75CD-91E4-4BD6-A253-3D5BE49E3085}" srcId="{C4DB7910-7E16-400F-9AF7-DD50715CC100}" destId="{47D1864F-8B72-4F77-9C69-97447917A2F9}" srcOrd="0" destOrd="0" parTransId="{8AF36806-71F7-4749-8BBE-2001C3857F47}" sibTransId="{D3FB5E58-DC0C-4DA2-A0FF-FA198837BC2D}"/>
    <dgm:cxn modelId="{27F38AE4-6DB8-4581-B6CB-77DE6668891A}" type="presOf" srcId="{47D1864F-8B72-4F77-9C69-97447917A2F9}" destId="{A3EA8F47-0AA9-4974-9BCA-1C3ACAA27281}" srcOrd="0" destOrd="0" presId="urn:microsoft.com/office/officeart/2005/8/layout/arrow2"/>
    <dgm:cxn modelId="{8813E7EA-74CC-4D93-A0DE-AF57B7D28043}" type="presOf" srcId="{166BE3EB-28A4-4715-BDE7-5D92D945C49A}" destId="{71BB90D3-ABDF-4CDB-A809-2AE437C2574E}" srcOrd="0" destOrd="0" presId="urn:microsoft.com/office/officeart/2005/8/layout/arrow2"/>
    <dgm:cxn modelId="{CFA35F85-8E8E-48C1-ACB5-D24BDC61D12D}" type="presParOf" srcId="{059F0769-9E02-4097-8C66-0D1FF7B99EB5}" destId="{69CC708E-2818-497A-AA9B-97D8C0A524A1}" srcOrd="0" destOrd="0" presId="urn:microsoft.com/office/officeart/2005/8/layout/arrow2"/>
    <dgm:cxn modelId="{25784B0A-527B-402B-ACCF-B4151A1DA1FD}" type="presParOf" srcId="{059F0769-9E02-4097-8C66-0D1FF7B99EB5}" destId="{88BC0999-B942-4ABC-AD45-C0450196A85B}" srcOrd="1" destOrd="0" presId="urn:microsoft.com/office/officeart/2005/8/layout/arrow2"/>
    <dgm:cxn modelId="{5A938CA6-A694-4213-AC13-A0A3A42A91EC}" type="presParOf" srcId="{88BC0999-B942-4ABC-AD45-C0450196A85B}" destId="{CC8BD262-30AE-4918-8363-C0D42B1C3FC7}" srcOrd="0" destOrd="0" presId="urn:microsoft.com/office/officeart/2005/8/layout/arrow2"/>
    <dgm:cxn modelId="{DBECCE9C-C1E3-4470-9AF4-17DBEA00F0F0}" type="presParOf" srcId="{88BC0999-B942-4ABC-AD45-C0450196A85B}" destId="{A3EA8F47-0AA9-4974-9BCA-1C3ACAA27281}" srcOrd="1" destOrd="0" presId="urn:microsoft.com/office/officeart/2005/8/layout/arrow2"/>
    <dgm:cxn modelId="{1479A547-887D-492F-A0B3-ED7D723013DF}" type="presParOf" srcId="{88BC0999-B942-4ABC-AD45-C0450196A85B}" destId="{BA9814A1-0954-4352-8FB0-9C7900CA45D3}" srcOrd="2" destOrd="0" presId="urn:microsoft.com/office/officeart/2005/8/layout/arrow2"/>
    <dgm:cxn modelId="{31179B9E-6E38-434B-9F0F-A4033CB30ADC}" type="presParOf" srcId="{88BC0999-B942-4ABC-AD45-C0450196A85B}" destId="{553DD102-F0F8-4517-8BF4-68709326907C}" srcOrd="3" destOrd="0" presId="urn:microsoft.com/office/officeart/2005/8/layout/arrow2"/>
    <dgm:cxn modelId="{3F8BC792-0828-4EBF-857E-39FADDA75778}" type="presParOf" srcId="{88BC0999-B942-4ABC-AD45-C0450196A85B}" destId="{1B326201-2FAE-4288-9AE5-7C497CED7E3F}" srcOrd="4" destOrd="0" presId="urn:microsoft.com/office/officeart/2005/8/layout/arrow2"/>
    <dgm:cxn modelId="{8062DB0B-6FA3-4284-9297-D01B0AAED725}" type="presParOf" srcId="{88BC0999-B942-4ABC-AD45-C0450196A85B}" destId="{71BB90D3-ABDF-4CDB-A809-2AE437C2574E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ECCFBBC-CDCF-4B57-9D68-1FB11076BEF5}" type="doc">
      <dgm:prSet loTypeId="urn:microsoft.com/office/officeart/2005/8/layout/arrow2" loCatId="process" qsTypeId="urn:microsoft.com/office/officeart/2005/8/quickstyle/simple1" qsCatId="simple" csTypeId="urn:microsoft.com/office/officeart/2005/8/colors/colorful4" csCatId="colorful" phldr="1"/>
      <dgm:spPr/>
    </dgm:pt>
    <dgm:pt modelId="{6BF12338-10A8-413C-B7EC-FEF9FC47814D}">
      <dgm:prSet phldrT="[Texte]" custT="1"/>
      <dgm:spPr/>
      <dgm:t>
        <a:bodyPr/>
        <a:lstStyle/>
        <a:p>
          <a:r>
            <a:rPr lang="fr-FR" sz="1800" dirty="0"/>
            <a:t>Projet professionnel</a:t>
          </a:r>
        </a:p>
      </dgm:t>
    </dgm:pt>
    <dgm:pt modelId="{EEA8C0C1-3E95-4906-8AFC-429818200C78}" type="parTrans" cxnId="{2EB8C42C-2790-46CD-B822-8C23226CAD3D}">
      <dgm:prSet/>
      <dgm:spPr/>
      <dgm:t>
        <a:bodyPr/>
        <a:lstStyle/>
        <a:p>
          <a:endParaRPr lang="fr-FR" sz="2400"/>
        </a:p>
      </dgm:t>
    </dgm:pt>
    <dgm:pt modelId="{AD8213C6-F599-4386-9972-C1B519932466}" type="sibTrans" cxnId="{2EB8C42C-2790-46CD-B822-8C23226CAD3D}">
      <dgm:prSet/>
      <dgm:spPr/>
      <dgm:t>
        <a:bodyPr/>
        <a:lstStyle/>
        <a:p>
          <a:endParaRPr lang="fr-FR" sz="2400"/>
        </a:p>
      </dgm:t>
    </dgm:pt>
    <dgm:pt modelId="{B65037AB-B3F0-4A9E-B028-C00BFFE1DFF0}">
      <dgm:prSet phldrT="[Texte]" custT="1"/>
      <dgm:spPr/>
      <dgm:t>
        <a:bodyPr/>
        <a:lstStyle/>
        <a:p>
          <a:r>
            <a:rPr lang="fr-FR" sz="1800" dirty="0"/>
            <a:t>Formations</a:t>
          </a:r>
        </a:p>
      </dgm:t>
    </dgm:pt>
    <dgm:pt modelId="{07F972FA-2768-4B5A-8010-7EA01DE7E992}" type="parTrans" cxnId="{0D049F82-E3A1-4B3F-9FEE-6E7869DA4D01}">
      <dgm:prSet/>
      <dgm:spPr/>
      <dgm:t>
        <a:bodyPr/>
        <a:lstStyle/>
        <a:p>
          <a:endParaRPr lang="fr-FR" sz="2400"/>
        </a:p>
      </dgm:t>
    </dgm:pt>
    <dgm:pt modelId="{4E66211E-9E01-43CD-9A91-E06B3DF2EEED}" type="sibTrans" cxnId="{0D049F82-E3A1-4B3F-9FEE-6E7869DA4D01}">
      <dgm:prSet/>
      <dgm:spPr/>
      <dgm:t>
        <a:bodyPr/>
        <a:lstStyle/>
        <a:p>
          <a:endParaRPr lang="fr-FR" sz="2400"/>
        </a:p>
      </dgm:t>
    </dgm:pt>
    <dgm:pt modelId="{A635CDE5-A8AE-43C8-8D9F-81573FA68813}">
      <dgm:prSet phldrT="[Texte]" custT="1"/>
      <dgm:spPr/>
      <dgm:t>
        <a:bodyPr/>
        <a:lstStyle/>
        <a:p>
          <a:r>
            <a:rPr lang="fr-FR" sz="1800" dirty="0"/>
            <a:t>Insertion professionnelle</a:t>
          </a:r>
        </a:p>
      </dgm:t>
    </dgm:pt>
    <dgm:pt modelId="{7AD0BFD9-33A3-4D93-958A-DEF884E47C63}" type="parTrans" cxnId="{0C0B4AA0-309C-44D3-A54E-6520FBBDE1A1}">
      <dgm:prSet/>
      <dgm:spPr/>
      <dgm:t>
        <a:bodyPr/>
        <a:lstStyle/>
        <a:p>
          <a:endParaRPr lang="fr-FR" sz="2400"/>
        </a:p>
      </dgm:t>
    </dgm:pt>
    <dgm:pt modelId="{D5928BB4-781B-4B23-97C9-3D9568A590B7}" type="sibTrans" cxnId="{0C0B4AA0-309C-44D3-A54E-6520FBBDE1A1}">
      <dgm:prSet/>
      <dgm:spPr/>
      <dgm:t>
        <a:bodyPr/>
        <a:lstStyle/>
        <a:p>
          <a:endParaRPr lang="fr-FR" sz="2400"/>
        </a:p>
      </dgm:t>
    </dgm:pt>
    <dgm:pt modelId="{C3833741-53B6-480E-A5C1-808C62373571}" type="pres">
      <dgm:prSet presAssocID="{DECCFBBC-CDCF-4B57-9D68-1FB11076BEF5}" presName="arrowDiagram" presStyleCnt="0">
        <dgm:presLayoutVars>
          <dgm:chMax val="5"/>
          <dgm:dir/>
          <dgm:resizeHandles val="exact"/>
        </dgm:presLayoutVars>
      </dgm:prSet>
      <dgm:spPr/>
    </dgm:pt>
    <dgm:pt modelId="{EB29092B-5168-45A6-B2C9-5F79ED3CD15B}" type="pres">
      <dgm:prSet presAssocID="{DECCFBBC-CDCF-4B57-9D68-1FB11076BEF5}" presName="arrow" presStyleLbl="bgShp" presStyleIdx="0" presStyleCnt="1" custAng="20823652" custLinFactNeighborX="239" custLinFactNeighborY="-6808"/>
      <dgm:spPr>
        <a:solidFill>
          <a:srgbClr val="FF937D"/>
        </a:solidFill>
      </dgm:spPr>
    </dgm:pt>
    <dgm:pt modelId="{200EC776-0560-4A55-8C79-5C9412BE6FE9}" type="pres">
      <dgm:prSet presAssocID="{DECCFBBC-CDCF-4B57-9D68-1FB11076BEF5}" presName="arrowDiagram3" presStyleCnt="0"/>
      <dgm:spPr/>
    </dgm:pt>
    <dgm:pt modelId="{A78D5B28-A6EB-49E8-8388-5F27B4E59CA5}" type="pres">
      <dgm:prSet presAssocID="{6BF12338-10A8-413C-B7EC-FEF9FC47814D}" presName="bullet3a" presStyleLbl="node1" presStyleIdx="0" presStyleCnt="3"/>
      <dgm:spPr/>
    </dgm:pt>
    <dgm:pt modelId="{00C6CB79-4F66-41E4-87AC-53AC989BB3FC}" type="pres">
      <dgm:prSet presAssocID="{6BF12338-10A8-413C-B7EC-FEF9FC47814D}" presName="textBox3a" presStyleLbl="revTx" presStyleIdx="0" presStyleCnt="3">
        <dgm:presLayoutVars>
          <dgm:bulletEnabled val="1"/>
        </dgm:presLayoutVars>
      </dgm:prSet>
      <dgm:spPr/>
    </dgm:pt>
    <dgm:pt modelId="{43D8E9A4-BCCC-40B4-86EE-63740EEC8F17}" type="pres">
      <dgm:prSet presAssocID="{B65037AB-B3F0-4A9E-B028-C00BFFE1DFF0}" presName="bullet3b" presStyleLbl="node1" presStyleIdx="1" presStyleCnt="3"/>
      <dgm:spPr/>
    </dgm:pt>
    <dgm:pt modelId="{DFBC90AC-6190-488B-898A-2A8EB9474AB0}" type="pres">
      <dgm:prSet presAssocID="{B65037AB-B3F0-4A9E-B028-C00BFFE1DFF0}" presName="textBox3b" presStyleLbl="revTx" presStyleIdx="1" presStyleCnt="3">
        <dgm:presLayoutVars>
          <dgm:bulletEnabled val="1"/>
        </dgm:presLayoutVars>
      </dgm:prSet>
      <dgm:spPr/>
    </dgm:pt>
    <dgm:pt modelId="{A1D74401-B423-4BE3-A197-E1CD830B764B}" type="pres">
      <dgm:prSet presAssocID="{A635CDE5-A8AE-43C8-8D9F-81573FA68813}" presName="bullet3c" presStyleLbl="node1" presStyleIdx="2" presStyleCnt="3"/>
      <dgm:spPr/>
    </dgm:pt>
    <dgm:pt modelId="{01FCE64C-4C08-4043-8AC4-7B7B97000293}" type="pres">
      <dgm:prSet presAssocID="{A635CDE5-A8AE-43C8-8D9F-81573FA68813}" presName="textBox3c" presStyleLbl="revTx" presStyleIdx="2" presStyleCnt="3" custScaleX="120718">
        <dgm:presLayoutVars>
          <dgm:bulletEnabled val="1"/>
        </dgm:presLayoutVars>
      </dgm:prSet>
      <dgm:spPr/>
    </dgm:pt>
  </dgm:ptLst>
  <dgm:cxnLst>
    <dgm:cxn modelId="{2EB8C42C-2790-46CD-B822-8C23226CAD3D}" srcId="{DECCFBBC-CDCF-4B57-9D68-1FB11076BEF5}" destId="{6BF12338-10A8-413C-B7EC-FEF9FC47814D}" srcOrd="0" destOrd="0" parTransId="{EEA8C0C1-3E95-4906-8AFC-429818200C78}" sibTransId="{AD8213C6-F599-4386-9972-C1B519932466}"/>
    <dgm:cxn modelId="{5E6BFC2E-C7D4-4FF2-890F-CE2BADA93228}" type="presOf" srcId="{6BF12338-10A8-413C-B7EC-FEF9FC47814D}" destId="{00C6CB79-4F66-41E4-87AC-53AC989BB3FC}" srcOrd="0" destOrd="0" presId="urn:microsoft.com/office/officeart/2005/8/layout/arrow2"/>
    <dgm:cxn modelId="{6237395B-C321-405B-B06B-CB321080803D}" type="presOf" srcId="{A635CDE5-A8AE-43C8-8D9F-81573FA68813}" destId="{01FCE64C-4C08-4043-8AC4-7B7B97000293}" srcOrd="0" destOrd="0" presId="urn:microsoft.com/office/officeart/2005/8/layout/arrow2"/>
    <dgm:cxn modelId="{FBA6DF66-002A-4657-8E05-06AD49C7B93A}" type="presOf" srcId="{DECCFBBC-CDCF-4B57-9D68-1FB11076BEF5}" destId="{C3833741-53B6-480E-A5C1-808C62373571}" srcOrd="0" destOrd="0" presId="urn:microsoft.com/office/officeart/2005/8/layout/arrow2"/>
    <dgm:cxn modelId="{0D049F82-E3A1-4B3F-9FEE-6E7869DA4D01}" srcId="{DECCFBBC-CDCF-4B57-9D68-1FB11076BEF5}" destId="{B65037AB-B3F0-4A9E-B028-C00BFFE1DFF0}" srcOrd="1" destOrd="0" parTransId="{07F972FA-2768-4B5A-8010-7EA01DE7E992}" sibTransId="{4E66211E-9E01-43CD-9A91-E06B3DF2EEED}"/>
    <dgm:cxn modelId="{0C0B4AA0-309C-44D3-A54E-6520FBBDE1A1}" srcId="{DECCFBBC-CDCF-4B57-9D68-1FB11076BEF5}" destId="{A635CDE5-A8AE-43C8-8D9F-81573FA68813}" srcOrd="2" destOrd="0" parTransId="{7AD0BFD9-33A3-4D93-958A-DEF884E47C63}" sibTransId="{D5928BB4-781B-4B23-97C9-3D9568A590B7}"/>
    <dgm:cxn modelId="{26A3C0F1-62F2-436B-B79D-CFD83411758E}" type="presOf" srcId="{B65037AB-B3F0-4A9E-B028-C00BFFE1DFF0}" destId="{DFBC90AC-6190-488B-898A-2A8EB9474AB0}" srcOrd="0" destOrd="0" presId="urn:microsoft.com/office/officeart/2005/8/layout/arrow2"/>
    <dgm:cxn modelId="{A4C3A902-7216-46D7-A3D0-5A66EC8F514A}" type="presParOf" srcId="{C3833741-53B6-480E-A5C1-808C62373571}" destId="{EB29092B-5168-45A6-B2C9-5F79ED3CD15B}" srcOrd="0" destOrd="0" presId="urn:microsoft.com/office/officeart/2005/8/layout/arrow2"/>
    <dgm:cxn modelId="{7B699F66-26EB-4E8F-B3FC-895ED8752891}" type="presParOf" srcId="{C3833741-53B6-480E-A5C1-808C62373571}" destId="{200EC776-0560-4A55-8C79-5C9412BE6FE9}" srcOrd="1" destOrd="0" presId="urn:microsoft.com/office/officeart/2005/8/layout/arrow2"/>
    <dgm:cxn modelId="{A7FAA355-334F-4F88-9878-F3FC31EAB4F0}" type="presParOf" srcId="{200EC776-0560-4A55-8C79-5C9412BE6FE9}" destId="{A78D5B28-A6EB-49E8-8388-5F27B4E59CA5}" srcOrd="0" destOrd="0" presId="urn:microsoft.com/office/officeart/2005/8/layout/arrow2"/>
    <dgm:cxn modelId="{09DE3192-6635-40D4-8010-5CA458302146}" type="presParOf" srcId="{200EC776-0560-4A55-8C79-5C9412BE6FE9}" destId="{00C6CB79-4F66-41E4-87AC-53AC989BB3FC}" srcOrd="1" destOrd="0" presId="urn:microsoft.com/office/officeart/2005/8/layout/arrow2"/>
    <dgm:cxn modelId="{55D7A5DB-DE29-48E4-8907-FC59A9E2FF36}" type="presParOf" srcId="{200EC776-0560-4A55-8C79-5C9412BE6FE9}" destId="{43D8E9A4-BCCC-40B4-86EE-63740EEC8F17}" srcOrd="2" destOrd="0" presId="urn:microsoft.com/office/officeart/2005/8/layout/arrow2"/>
    <dgm:cxn modelId="{A01745CD-E9E4-4970-A063-95A17BCE02C0}" type="presParOf" srcId="{200EC776-0560-4A55-8C79-5C9412BE6FE9}" destId="{DFBC90AC-6190-488B-898A-2A8EB9474AB0}" srcOrd="3" destOrd="0" presId="urn:microsoft.com/office/officeart/2005/8/layout/arrow2"/>
    <dgm:cxn modelId="{E4AC8486-2B76-41FD-BF66-2EB51747725A}" type="presParOf" srcId="{200EC776-0560-4A55-8C79-5C9412BE6FE9}" destId="{A1D74401-B423-4BE3-A197-E1CD830B764B}" srcOrd="4" destOrd="0" presId="urn:microsoft.com/office/officeart/2005/8/layout/arrow2"/>
    <dgm:cxn modelId="{7C14041B-0BD6-4E4F-A5D1-38D96F4EDDC7}" type="presParOf" srcId="{200EC776-0560-4A55-8C79-5C9412BE6FE9}" destId="{01FCE64C-4C08-4043-8AC4-7B7B97000293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A66AB98-DB4C-4CBD-B2F5-ADBE70AC03CD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fr-FR"/>
        </a:p>
      </dgm:t>
    </dgm:pt>
    <dgm:pt modelId="{6799BDF2-81EB-45C5-94A4-1CCA3981E2FC}">
      <dgm:prSet phldrT="[Texte]" custT="1"/>
      <dgm:spPr/>
      <dgm:t>
        <a:bodyPr/>
        <a:lstStyle/>
        <a:p>
          <a:r>
            <a:rPr lang="fr-FR" sz="1400" b="1" dirty="0"/>
            <a:t>Inscriptions réinscriptions</a:t>
          </a:r>
        </a:p>
      </dgm:t>
    </dgm:pt>
    <dgm:pt modelId="{2DAD7A64-10D7-4B46-B73F-B026359AF4BB}" type="parTrans" cxnId="{D8ECA53E-DD5C-479F-918E-9D3897DC3B6C}">
      <dgm:prSet/>
      <dgm:spPr/>
      <dgm:t>
        <a:bodyPr/>
        <a:lstStyle/>
        <a:p>
          <a:endParaRPr lang="fr-FR"/>
        </a:p>
      </dgm:t>
    </dgm:pt>
    <dgm:pt modelId="{C7DBFFC1-6BC8-4F8A-996B-CBEB41A96B79}" type="sibTrans" cxnId="{D8ECA53E-DD5C-479F-918E-9D3897DC3B6C}">
      <dgm:prSet/>
      <dgm:spPr/>
      <dgm:t>
        <a:bodyPr/>
        <a:lstStyle/>
        <a:p>
          <a:endParaRPr lang="fr-FR"/>
        </a:p>
      </dgm:t>
    </dgm:pt>
    <dgm:pt modelId="{ECEE8DF6-DEF8-4552-872E-F57C85AE30A5}">
      <dgm:prSet phldrT="[Texte]"/>
      <dgm:spPr/>
      <dgm:t>
        <a:bodyPr/>
        <a:lstStyle/>
        <a:p>
          <a:r>
            <a:rPr lang="fr-FR" dirty="0"/>
            <a:t>Du 10 juillet au 15 novembre</a:t>
          </a:r>
        </a:p>
      </dgm:t>
    </dgm:pt>
    <dgm:pt modelId="{613B4B5C-03DB-4FB3-8D5F-241782313A53}" type="parTrans" cxnId="{F544533E-BDE4-482C-A214-AE3F15CA3161}">
      <dgm:prSet/>
      <dgm:spPr/>
      <dgm:t>
        <a:bodyPr/>
        <a:lstStyle/>
        <a:p>
          <a:endParaRPr lang="fr-FR"/>
        </a:p>
      </dgm:t>
    </dgm:pt>
    <dgm:pt modelId="{DA7700D0-F662-4127-82E0-1979A6DBE8F9}" type="sibTrans" cxnId="{F544533E-BDE4-482C-A214-AE3F15CA3161}">
      <dgm:prSet/>
      <dgm:spPr/>
      <dgm:t>
        <a:bodyPr/>
        <a:lstStyle/>
        <a:p>
          <a:endParaRPr lang="fr-FR"/>
        </a:p>
      </dgm:t>
    </dgm:pt>
    <dgm:pt modelId="{D59D1F77-78B7-45BF-9A6E-077BC77F9364}">
      <dgm:prSet phldrT="[Texte]"/>
      <dgm:spPr/>
      <dgm:t>
        <a:bodyPr/>
        <a:lstStyle/>
        <a:p>
          <a:r>
            <a:rPr lang="fr-FR" b="1" dirty="0"/>
            <a:t>Formations</a:t>
          </a:r>
        </a:p>
      </dgm:t>
    </dgm:pt>
    <dgm:pt modelId="{2C2F0290-9A9B-4DC2-A1E5-1B0A453720A3}" type="parTrans" cxnId="{997D1035-FD7F-4E4F-A839-28DF8402FE09}">
      <dgm:prSet/>
      <dgm:spPr/>
      <dgm:t>
        <a:bodyPr/>
        <a:lstStyle/>
        <a:p>
          <a:endParaRPr lang="fr-FR"/>
        </a:p>
      </dgm:t>
    </dgm:pt>
    <dgm:pt modelId="{449332A0-09B5-4617-BE7F-DAB404ED519A}" type="sibTrans" cxnId="{997D1035-FD7F-4E4F-A839-28DF8402FE09}">
      <dgm:prSet/>
      <dgm:spPr/>
      <dgm:t>
        <a:bodyPr/>
        <a:lstStyle/>
        <a:p>
          <a:endParaRPr lang="fr-FR"/>
        </a:p>
      </dgm:t>
    </dgm:pt>
    <dgm:pt modelId="{D3FDB880-7635-4611-B18B-BB213137ADD1}">
      <dgm:prSet phldrT="[Texte]"/>
      <dgm:spPr/>
      <dgm:t>
        <a:bodyPr/>
        <a:lstStyle/>
        <a:p>
          <a:r>
            <a:rPr lang="fr-FR" dirty="0"/>
            <a:t>Tout au long de la thèse</a:t>
          </a:r>
        </a:p>
      </dgm:t>
    </dgm:pt>
    <dgm:pt modelId="{4DC5024C-003C-47A1-B470-1E57E12F6409}" type="parTrans" cxnId="{ADC11122-8D66-47C0-B1AA-03A7064B84A6}">
      <dgm:prSet/>
      <dgm:spPr/>
      <dgm:t>
        <a:bodyPr/>
        <a:lstStyle/>
        <a:p>
          <a:endParaRPr lang="fr-FR"/>
        </a:p>
      </dgm:t>
    </dgm:pt>
    <dgm:pt modelId="{714EA93C-BE47-465A-88CA-073F4CD51A88}" type="sibTrans" cxnId="{ADC11122-8D66-47C0-B1AA-03A7064B84A6}">
      <dgm:prSet/>
      <dgm:spPr/>
      <dgm:t>
        <a:bodyPr/>
        <a:lstStyle/>
        <a:p>
          <a:endParaRPr lang="fr-FR"/>
        </a:p>
      </dgm:t>
    </dgm:pt>
    <dgm:pt modelId="{68DE7533-FBF3-491C-9A94-F2B9B588B176}">
      <dgm:prSet phldrT="[Texte]"/>
      <dgm:spPr/>
      <dgm:t>
        <a:bodyPr/>
        <a:lstStyle/>
        <a:p>
          <a:r>
            <a:rPr lang="fr-FR" b="1" dirty="0"/>
            <a:t>Comité de suivi de thèse</a:t>
          </a:r>
        </a:p>
      </dgm:t>
    </dgm:pt>
    <dgm:pt modelId="{B08C211D-2B8C-4522-9BE5-56E023877DF6}" type="parTrans" cxnId="{695E87EB-4A55-4202-BB02-9E1B01ACD4D3}">
      <dgm:prSet/>
      <dgm:spPr/>
      <dgm:t>
        <a:bodyPr/>
        <a:lstStyle/>
        <a:p>
          <a:endParaRPr lang="fr-FR"/>
        </a:p>
      </dgm:t>
    </dgm:pt>
    <dgm:pt modelId="{E2998335-EADD-42C6-BD6C-887E4330E352}" type="sibTrans" cxnId="{695E87EB-4A55-4202-BB02-9E1B01ACD4D3}">
      <dgm:prSet/>
      <dgm:spPr/>
      <dgm:t>
        <a:bodyPr/>
        <a:lstStyle/>
        <a:p>
          <a:endParaRPr lang="fr-FR"/>
        </a:p>
      </dgm:t>
    </dgm:pt>
    <dgm:pt modelId="{B8C50B98-C2C3-45C3-840C-4B46800C1D41}">
      <dgm:prSet phldrT="[Texte]" custT="1"/>
      <dgm:spPr/>
      <dgm:t>
        <a:bodyPr/>
        <a:lstStyle/>
        <a:p>
          <a:r>
            <a:rPr lang="fr-FR" sz="1000" dirty="0"/>
            <a:t>A partir de la 2</a:t>
          </a:r>
          <a:r>
            <a:rPr lang="fr-FR" sz="1000" baseline="30000" dirty="0"/>
            <a:t>ème</a:t>
          </a:r>
          <a:r>
            <a:rPr lang="fr-FR" sz="1000" dirty="0"/>
            <a:t> année de thèse</a:t>
          </a:r>
        </a:p>
      </dgm:t>
    </dgm:pt>
    <dgm:pt modelId="{64A04B51-1552-46B6-B6B0-E5689835D2E9}" type="parTrans" cxnId="{A6883D7F-9D5E-40E5-92D6-6190FA97A99E}">
      <dgm:prSet/>
      <dgm:spPr/>
      <dgm:t>
        <a:bodyPr/>
        <a:lstStyle/>
        <a:p>
          <a:endParaRPr lang="fr-FR"/>
        </a:p>
      </dgm:t>
    </dgm:pt>
    <dgm:pt modelId="{042AD592-2632-4107-85F0-A07B75D13B21}" type="sibTrans" cxnId="{A6883D7F-9D5E-40E5-92D6-6190FA97A99E}">
      <dgm:prSet/>
      <dgm:spPr/>
      <dgm:t>
        <a:bodyPr/>
        <a:lstStyle/>
        <a:p>
          <a:endParaRPr lang="fr-FR"/>
        </a:p>
      </dgm:t>
    </dgm:pt>
    <dgm:pt modelId="{C2DEB2F8-8B21-4F48-B411-751DDCB5E758}">
      <dgm:prSet phldrT="[Texte]"/>
      <dgm:spPr/>
      <dgm:t>
        <a:bodyPr/>
        <a:lstStyle/>
        <a:p>
          <a:r>
            <a:rPr lang="fr-FR" b="1" dirty="0"/>
            <a:t>Soutenance</a:t>
          </a:r>
        </a:p>
      </dgm:t>
    </dgm:pt>
    <dgm:pt modelId="{E5A39316-9017-4ACF-9CA7-0882CFE68E43}" type="parTrans" cxnId="{F0E3AB15-E33A-48FF-962C-F33CBCAC46E8}">
      <dgm:prSet/>
      <dgm:spPr/>
      <dgm:t>
        <a:bodyPr/>
        <a:lstStyle/>
        <a:p>
          <a:endParaRPr lang="fr-FR"/>
        </a:p>
      </dgm:t>
    </dgm:pt>
    <dgm:pt modelId="{FA938F32-720D-4E14-97AF-C43FDEBEA910}" type="sibTrans" cxnId="{F0E3AB15-E33A-48FF-962C-F33CBCAC46E8}">
      <dgm:prSet/>
      <dgm:spPr/>
      <dgm:t>
        <a:bodyPr/>
        <a:lstStyle/>
        <a:p>
          <a:endParaRPr lang="fr-FR"/>
        </a:p>
      </dgm:t>
    </dgm:pt>
    <dgm:pt modelId="{21DE58EB-8131-4175-96DC-BDEA5A580C48}">
      <dgm:prSet phldrT="[Texte]"/>
      <dgm:spPr/>
      <dgm:t>
        <a:bodyPr/>
        <a:lstStyle/>
        <a:p>
          <a:r>
            <a:rPr lang="fr-FR" b="1" dirty="0"/>
            <a:t>Mobilités &amp; Colloques </a:t>
          </a:r>
        </a:p>
      </dgm:t>
    </dgm:pt>
    <dgm:pt modelId="{91270B1B-5E60-4BB9-84B2-99D11AA3C0AF}" type="parTrans" cxnId="{35BDAA2B-0A8D-482A-8E9B-CCB4E553E5A7}">
      <dgm:prSet/>
      <dgm:spPr/>
      <dgm:t>
        <a:bodyPr/>
        <a:lstStyle/>
        <a:p>
          <a:endParaRPr lang="fr-FR"/>
        </a:p>
      </dgm:t>
    </dgm:pt>
    <dgm:pt modelId="{6C41D7F9-F6B6-4305-8B8E-55356F0E2914}" type="sibTrans" cxnId="{35BDAA2B-0A8D-482A-8E9B-CCB4E553E5A7}">
      <dgm:prSet/>
      <dgm:spPr/>
      <dgm:t>
        <a:bodyPr/>
        <a:lstStyle/>
        <a:p>
          <a:endParaRPr lang="fr-FR"/>
        </a:p>
      </dgm:t>
    </dgm:pt>
    <dgm:pt modelId="{F0507783-86D5-4C14-AA71-65A95E893FA1}">
      <dgm:prSet phldrT="[Texte]" custT="1"/>
      <dgm:spPr/>
      <dgm:t>
        <a:bodyPr/>
        <a:lstStyle/>
        <a:p>
          <a:r>
            <a:rPr lang="fr-FR" sz="1200" b="1" dirty="0"/>
            <a:t>Activités complémentaires  </a:t>
          </a:r>
        </a:p>
      </dgm:t>
    </dgm:pt>
    <dgm:pt modelId="{252512CA-BB38-4E46-9100-AE1528CBDAA9}" type="parTrans" cxnId="{282E4B75-19A2-4091-B6FE-3F20CFA4A768}">
      <dgm:prSet/>
      <dgm:spPr/>
      <dgm:t>
        <a:bodyPr/>
        <a:lstStyle/>
        <a:p>
          <a:endParaRPr lang="fr-FR"/>
        </a:p>
      </dgm:t>
    </dgm:pt>
    <dgm:pt modelId="{25D64689-7308-4082-9C86-20DF6F8A5705}" type="sibTrans" cxnId="{282E4B75-19A2-4091-B6FE-3F20CFA4A768}">
      <dgm:prSet/>
      <dgm:spPr/>
      <dgm:t>
        <a:bodyPr/>
        <a:lstStyle/>
        <a:p>
          <a:endParaRPr lang="fr-FR"/>
        </a:p>
      </dgm:t>
    </dgm:pt>
    <dgm:pt modelId="{F0A3AB97-6ED1-423D-BE94-EA32B0704AE6}">
      <dgm:prSet phldrT="[Texte]" custT="1"/>
      <dgm:spPr/>
      <dgm:t>
        <a:bodyPr/>
        <a:lstStyle/>
        <a:p>
          <a:r>
            <a:rPr lang="fr-FR" sz="1000" dirty="0"/>
            <a:t>Entre juin et septembre </a:t>
          </a:r>
        </a:p>
      </dgm:t>
    </dgm:pt>
    <dgm:pt modelId="{BB654979-8FFF-402B-95DA-18E72151D324}" type="parTrans" cxnId="{ABB2E081-D3F2-4E5D-92B6-0D51CBBA0E02}">
      <dgm:prSet/>
      <dgm:spPr/>
      <dgm:t>
        <a:bodyPr/>
        <a:lstStyle/>
        <a:p>
          <a:endParaRPr lang="fr-FR"/>
        </a:p>
      </dgm:t>
    </dgm:pt>
    <dgm:pt modelId="{70C06268-3AD2-45F8-AA67-B8013A4CE4E9}" type="sibTrans" cxnId="{ABB2E081-D3F2-4E5D-92B6-0D51CBBA0E02}">
      <dgm:prSet/>
      <dgm:spPr/>
      <dgm:t>
        <a:bodyPr/>
        <a:lstStyle/>
        <a:p>
          <a:endParaRPr lang="fr-FR"/>
        </a:p>
      </dgm:t>
    </dgm:pt>
    <dgm:pt modelId="{81A7DC1A-5039-4576-BD50-9FA3A1F76C2A}" type="pres">
      <dgm:prSet presAssocID="{CA66AB98-DB4C-4CBD-B2F5-ADBE70AC03CD}" presName="rootnode" presStyleCnt="0">
        <dgm:presLayoutVars>
          <dgm:chMax/>
          <dgm:chPref/>
          <dgm:dir/>
          <dgm:animLvl val="lvl"/>
        </dgm:presLayoutVars>
      </dgm:prSet>
      <dgm:spPr/>
    </dgm:pt>
    <dgm:pt modelId="{8660EC39-3B36-4581-87A3-B93ED9B79700}" type="pres">
      <dgm:prSet presAssocID="{6799BDF2-81EB-45C5-94A4-1CCA3981E2FC}" presName="composite" presStyleCnt="0"/>
      <dgm:spPr/>
    </dgm:pt>
    <dgm:pt modelId="{CEED4056-A30C-4594-828E-DBF370913091}" type="pres">
      <dgm:prSet presAssocID="{6799BDF2-81EB-45C5-94A4-1CCA3981E2FC}" presName="bentUpArrow1" presStyleLbl="alignImgPlace1" presStyleIdx="0" presStyleCnt="5"/>
      <dgm:spPr/>
    </dgm:pt>
    <dgm:pt modelId="{1F3CFFC1-9928-446C-9441-80F55A6D16A3}" type="pres">
      <dgm:prSet presAssocID="{6799BDF2-81EB-45C5-94A4-1CCA3981E2FC}" presName="ParentText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C2C7F92E-2CA5-4F00-95C3-570061E1D0C7}" type="pres">
      <dgm:prSet presAssocID="{6799BDF2-81EB-45C5-94A4-1CCA3981E2FC}" presName="ChildText" presStyleLbl="revTx" presStyleIdx="0" presStyleCnt="5" custScaleX="245176" custLinFactNeighborX="74222" custLinFactNeighborY="-2848">
        <dgm:presLayoutVars>
          <dgm:chMax val="0"/>
          <dgm:chPref val="0"/>
          <dgm:bulletEnabled val="1"/>
        </dgm:presLayoutVars>
      </dgm:prSet>
      <dgm:spPr/>
    </dgm:pt>
    <dgm:pt modelId="{816616C1-9883-48BC-8105-861B87ADD547}" type="pres">
      <dgm:prSet presAssocID="{C7DBFFC1-6BC8-4F8A-996B-CBEB41A96B79}" presName="sibTrans" presStyleCnt="0"/>
      <dgm:spPr/>
    </dgm:pt>
    <dgm:pt modelId="{45962A55-C8F7-4B05-8821-7B2BF7401637}" type="pres">
      <dgm:prSet presAssocID="{F0507783-86D5-4C14-AA71-65A95E893FA1}" presName="composite" presStyleCnt="0"/>
      <dgm:spPr/>
    </dgm:pt>
    <dgm:pt modelId="{36E6D787-A9E6-4850-83D2-9261475F95F7}" type="pres">
      <dgm:prSet presAssocID="{F0507783-86D5-4C14-AA71-65A95E893FA1}" presName="bentUpArrow1" presStyleLbl="alignImgPlace1" presStyleIdx="1" presStyleCnt="5"/>
      <dgm:spPr/>
    </dgm:pt>
    <dgm:pt modelId="{B3EAA780-CCDF-4245-8D2B-830E7764A863}" type="pres">
      <dgm:prSet presAssocID="{F0507783-86D5-4C14-AA71-65A95E893FA1}" presName="ParentText" presStyleLbl="node1" presStyleIdx="1" presStyleCnt="6" custScaleX="125460">
        <dgm:presLayoutVars>
          <dgm:chMax val="1"/>
          <dgm:chPref val="1"/>
          <dgm:bulletEnabled val="1"/>
        </dgm:presLayoutVars>
      </dgm:prSet>
      <dgm:spPr/>
    </dgm:pt>
    <dgm:pt modelId="{7EBCFFC4-EBEB-47E0-97C7-9C93D92EEB6E}" type="pres">
      <dgm:prSet presAssocID="{F0507783-86D5-4C14-AA71-65A95E893FA1}" presName="ChildText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8E3A90D8-BECC-45EB-A418-24679AB2B7E7}" type="pres">
      <dgm:prSet presAssocID="{25D64689-7308-4082-9C86-20DF6F8A5705}" presName="sibTrans" presStyleCnt="0"/>
      <dgm:spPr/>
    </dgm:pt>
    <dgm:pt modelId="{1D7632EA-3FE4-44EB-BD96-4EBFC3C5EB72}" type="pres">
      <dgm:prSet presAssocID="{D59D1F77-78B7-45BF-9A6E-077BC77F9364}" presName="composite" presStyleCnt="0"/>
      <dgm:spPr/>
    </dgm:pt>
    <dgm:pt modelId="{C6FE2FD6-118E-4135-8FB3-BCB1C8894B46}" type="pres">
      <dgm:prSet presAssocID="{D59D1F77-78B7-45BF-9A6E-077BC77F9364}" presName="bentUpArrow1" presStyleLbl="alignImgPlace1" presStyleIdx="2" presStyleCnt="5"/>
      <dgm:spPr/>
    </dgm:pt>
    <dgm:pt modelId="{5F5E5F2D-0D4E-452C-AA04-8BBF7788BA53}" type="pres">
      <dgm:prSet presAssocID="{D59D1F77-78B7-45BF-9A6E-077BC77F9364}" presName="ParentText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D46002AB-5BF5-42B6-AC10-8A88E6F86CCA}" type="pres">
      <dgm:prSet presAssocID="{D59D1F77-78B7-45BF-9A6E-077BC77F9364}" presName="ChildText" presStyleLbl="revTx" presStyleIdx="2" presStyleCnt="5" custScaleX="265537" custLinFactNeighborX="77545" custLinFactNeighborY="2487">
        <dgm:presLayoutVars>
          <dgm:chMax val="0"/>
          <dgm:chPref val="0"/>
          <dgm:bulletEnabled val="1"/>
        </dgm:presLayoutVars>
      </dgm:prSet>
      <dgm:spPr/>
    </dgm:pt>
    <dgm:pt modelId="{6423A5B5-B030-48E3-8B8D-B864D2AA722C}" type="pres">
      <dgm:prSet presAssocID="{449332A0-09B5-4617-BE7F-DAB404ED519A}" presName="sibTrans" presStyleCnt="0"/>
      <dgm:spPr/>
    </dgm:pt>
    <dgm:pt modelId="{4B20505B-2CF9-4A92-9B96-92A29D3DCB6D}" type="pres">
      <dgm:prSet presAssocID="{21DE58EB-8131-4175-96DC-BDEA5A580C48}" presName="composite" presStyleCnt="0"/>
      <dgm:spPr/>
    </dgm:pt>
    <dgm:pt modelId="{CA0C483E-59E5-4291-BB80-A679C6C3BF45}" type="pres">
      <dgm:prSet presAssocID="{21DE58EB-8131-4175-96DC-BDEA5A580C48}" presName="bentUpArrow1" presStyleLbl="alignImgPlace1" presStyleIdx="3" presStyleCnt="5"/>
      <dgm:spPr/>
    </dgm:pt>
    <dgm:pt modelId="{BC3AF1A0-6279-4F9D-AD53-D3FD8168EE03}" type="pres">
      <dgm:prSet presAssocID="{21DE58EB-8131-4175-96DC-BDEA5A580C48}" presName="ParentText" presStyleLbl="node1" presStyleIdx="3" presStyleCnt="6">
        <dgm:presLayoutVars>
          <dgm:chMax val="1"/>
          <dgm:chPref val="1"/>
          <dgm:bulletEnabled val="1"/>
        </dgm:presLayoutVars>
      </dgm:prSet>
      <dgm:spPr/>
    </dgm:pt>
    <dgm:pt modelId="{AE37D753-4C04-47D2-9BA2-8D4C21E167F7}" type="pres">
      <dgm:prSet presAssocID="{21DE58EB-8131-4175-96DC-BDEA5A580C48}" presName="ChildText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17994A72-99B2-45DB-ABAE-8795BF18999D}" type="pres">
      <dgm:prSet presAssocID="{6C41D7F9-F6B6-4305-8B8E-55356F0E2914}" presName="sibTrans" presStyleCnt="0"/>
      <dgm:spPr/>
    </dgm:pt>
    <dgm:pt modelId="{F57A54EC-D928-4DB3-9B60-7321E73505CC}" type="pres">
      <dgm:prSet presAssocID="{68DE7533-FBF3-491C-9A94-F2B9B588B176}" presName="composite" presStyleCnt="0"/>
      <dgm:spPr/>
    </dgm:pt>
    <dgm:pt modelId="{DE1141E6-F9EA-4305-8F68-A9A9ABE3E0F0}" type="pres">
      <dgm:prSet presAssocID="{68DE7533-FBF3-491C-9A94-F2B9B588B176}" presName="bentUpArrow1" presStyleLbl="alignImgPlace1" presStyleIdx="4" presStyleCnt="5"/>
      <dgm:spPr/>
    </dgm:pt>
    <dgm:pt modelId="{8CCB5135-B1DD-4E30-B680-E95CFE1CE85E}" type="pres">
      <dgm:prSet presAssocID="{68DE7533-FBF3-491C-9A94-F2B9B588B176}" presName="ParentText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57848C16-450B-4D79-977D-B3B4F13807CB}" type="pres">
      <dgm:prSet presAssocID="{68DE7533-FBF3-491C-9A94-F2B9B588B176}" presName="ChildText" presStyleLbl="revTx" presStyleIdx="4" presStyleCnt="5" custScaleX="234741" custLinFactNeighborX="69791" custLinFactNeighborY="1424">
        <dgm:presLayoutVars>
          <dgm:chMax val="0"/>
          <dgm:chPref val="0"/>
          <dgm:bulletEnabled val="1"/>
        </dgm:presLayoutVars>
      </dgm:prSet>
      <dgm:spPr/>
    </dgm:pt>
    <dgm:pt modelId="{0668BED9-50A9-46E1-A67C-538A024C6BAD}" type="pres">
      <dgm:prSet presAssocID="{E2998335-EADD-42C6-BD6C-887E4330E352}" presName="sibTrans" presStyleCnt="0"/>
      <dgm:spPr/>
    </dgm:pt>
    <dgm:pt modelId="{1115E662-7164-4239-8D23-F970188C6057}" type="pres">
      <dgm:prSet presAssocID="{C2DEB2F8-8B21-4F48-B411-751DDCB5E758}" presName="composite" presStyleCnt="0"/>
      <dgm:spPr/>
    </dgm:pt>
    <dgm:pt modelId="{E33541CA-DA82-40BE-873E-9FD482C764B9}" type="pres">
      <dgm:prSet presAssocID="{C2DEB2F8-8B21-4F48-B411-751DDCB5E758}" presName="ParentText" presStyleLbl="node1" presStyleIdx="5" presStyleCnt="6">
        <dgm:presLayoutVars>
          <dgm:chMax val="1"/>
          <dgm:chPref val="1"/>
          <dgm:bulletEnabled val="1"/>
        </dgm:presLayoutVars>
      </dgm:prSet>
      <dgm:spPr/>
    </dgm:pt>
  </dgm:ptLst>
  <dgm:cxnLst>
    <dgm:cxn modelId="{86B9C207-508A-48D7-BA15-B35B952096DB}" type="presOf" srcId="{21DE58EB-8131-4175-96DC-BDEA5A580C48}" destId="{BC3AF1A0-6279-4F9D-AD53-D3FD8168EE03}" srcOrd="0" destOrd="0" presId="urn:microsoft.com/office/officeart/2005/8/layout/StepDownProcess"/>
    <dgm:cxn modelId="{F0E3AB15-E33A-48FF-962C-F33CBCAC46E8}" srcId="{CA66AB98-DB4C-4CBD-B2F5-ADBE70AC03CD}" destId="{C2DEB2F8-8B21-4F48-B411-751DDCB5E758}" srcOrd="5" destOrd="0" parTransId="{E5A39316-9017-4ACF-9CA7-0882CFE68E43}" sibTransId="{FA938F32-720D-4E14-97AF-C43FDEBEA910}"/>
    <dgm:cxn modelId="{476E1318-7071-4CC2-B314-55B0D630C394}" type="presOf" srcId="{B8C50B98-C2C3-45C3-840C-4B46800C1D41}" destId="{57848C16-450B-4D79-977D-B3B4F13807CB}" srcOrd="0" destOrd="0" presId="urn:microsoft.com/office/officeart/2005/8/layout/StepDownProcess"/>
    <dgm:cxn modelId="{ADC11122-8D66-47C0-B1AA-03A7064B84A6}" srcId="{D59D1F77-78B7-45BF-9A6E-077BC77F9364}" destId="{D3FDB880-7635-4611-B18B-BB213137ADD1}" srcOrd="0" destOrd="0" parTransId="{4DC5024C-003C-47A1-B470-1E57E12F6409}" sibTransId="{714EA93C-BE47-465A-88CA-073F4CD51A88}"/>
    <dgm:cxn modelId="{35BDAA2B-0A8D-482A-8E9B-CCB4E553E5A7}" srcId="{CA66AB98-DB4C-4CBD-B2F5-ADBE70AC03CD}" destId="{21DE58EB-8131-4175-96DC-BDEA5A580C48}" srcOrd="3" destOrd="0" parTransId="{91270B1B-5E60-4BB9-84B2-99D11AA3C0AF}" sibTransId="{6C41D7F9-F6B6-4305-8B8E-55356F0E2914}"/>
    <dgm:cxn modelId="{997D1035-FD7F-4E4F-A839-28DF8402FE09}" srcId="{CA66AB98-DB4C-4CBD-B2F5-ADBE70AC03CD}" destId="{D59D1F77-78B7-45BF-9A6E-077BC77F9364}" srcOrd="2" destOrd="0" parTransId="{2C2F0290-9A9B-4DC2-A1E5-1B0A453720A3}" sibTransId="{449332A0-09B5-4617-BE7F-DAB404ED519A}"/>
    <dgm:cxn modelId="{F544533E-BDE4-482C-A214-AE3F15CA3161}" srcId="{6799BDF2-81EB-45C5-94A4-1CCA3981E2FC}" destId="{ECEE8DF6-DEF8-4552-872E-F57C85AE30A5}" srcOrd="0" destOrd="0" parTransId="{613B4B5C-03DB-4FB3-8D5F-241782313A53}" sibTransId="{DA7700D0-F662-4127-82E0-1979A6DBE8F9}"/>
    <dgm:cxn modelId="{D8ECA53E-DD5C-479F-918E-9D3897DC3B6C}" srcId="{CA66AB98-DB4C-4CBD-B2F5-ADBE70AC03CD}" destId="{6799BDF2-81EB-45C5-94A4-1CCA3981E2FC}" srcOrd="0" destOrd="0" parTransId="{2DAD7A64-10D7-4B46-B73F-B026359AF4BB}" sibTransId="{C7DBFFC1-6BC8-4F8A-996B-CBEB41A96B79}"/>
    <dgm:cxn modelId="{B5CFF944-2345-4C2D-AC2D-BE360334554A}" type="presOf" srcId="{C2DEB2F8-8B21-4F48-B411-751DDCB5E758}" destId="{E33541CA-DA82-40BE-873E-9FD482C764B9}" srcOrd="0" destOrd="0" presId="urn:microsoft.com/office/officeart/2005/8/layout/StepDownProcess"/>
    <dgm:cxn modelId="{6F22A351-9C5A-4B43-9C2E-9B87CF6F3B68}" type="presOf" srcId="{D3FDB880-7635-4611-B18B-BB213137ADD1}" destId="{D46002AB-5BF5-42B6-AC10-8A88E6F86CCA}" srcOrd="0" destOrd="0" presId="urn:microsoft.com/office/officeart/2005/8/layout/StepDownProcess"/>
    <dgm:cxn modelId="{282E4B75-19A2-4091-B6FE-3F20CFA4A768}" srcId="{CA66AB98-DB4C-4CBD-B2F5-ADBE70AC03CD}" destId="{F0507783-86D5-4C14-AA71-65A95E893FA1}" srcOrd="1" destOrd="0" parTransId="{252512CA-BB38-4E46-9100-AE1528CBDAA9}" sibTransId="{25D64689-7308-4082-9C86-20DF6F8A5705}"/>
    <dgm:cxn modelId="{A6883D7F-9D5E-40E5-92D6-6190FA97A99E}" srcId="{68DE7533-FBF3-491C-9A94-F2B9B588B176}" destId="{B8C50B98-C2C3-45C3-840C-4B46800C1D41}" srcOrd="0" destOrd="0" parTransId="{64A04B51-1552-46B6-B6B0-E5689835D2E9}" sibTransId="{042AD592-2632-4107-85F0-A07B75D13B21}"/>
    <dgm:cxn modelId="{D4CFE57F-757D-4D96-8117-6B346F801105}" type="presOf" srcId="{F0A3AB97-6ED1-423D-BE94-EA32B0704AE6}" destId="{57848C16-450B-4D79-977D-B3B4F13807CB}" srcOrd="0" destOrd="1" presId="urn:microsoft.com/office/officeart/2005/8/layout/StepDownProcess"/>
    <dgm:cxn modelId="{B13C5080-AF10-4D6F-9D59-2180712D7C8A}" type="presOf" srcId="{CA66AB98-DB4C-4CBD-B2F5-ADBE70AC03CD}" destId="{81A7DC1A-5039-4576-BD50-9FA3A1F76C2A}" srcOrd="0" destOrd="0" presId="urn:microsoft.com/office/officeart/2005/8/layout/StepDownProcess"/>
    <dgm:cxn modelId="{ABB2E081-D3F2-4E5D-92B6-0D51CBBA0E02}" srcId="{68DE7533-FBF3-491C-9A94-F2B9B588B176}" destId="{F0A3AB97-6ED1-423D-BE94-EA32B0704AE6}" srcOrd="1" destOrd="0" parTransId="{BB654979-8FFF-402B-95DA-18E72151D324}" sibTransId="{70C06268-3AD2-45F8-AA67-B8013A4CE4E9}"/>
    <dgm:cxn modelId="{AE3FFF86-853A-476C-9BDC-1FC63CF35BC0}" type="presOf" srcId="{F0507783-86D5-4C14-AA71-65A95E893FA1}" destId="{B3EAA780-CCDF-4245-8D2B-830E7764A863}" srcOrd="0" destOrd="0" presId="urn:microsoft.com/office/officeart/2005/8/layout/StepDownProcess"/>
    <dgm:cxn modelId="{3FA5B696-42E3-4CB8-9A5F-09936A2763C5}" type="presOf" srcId="{68DE7533-FBF3-491C-9A94-F2B9B588B176}" destId="{8CCB5135-B1DD-4E30-B680-E95CFE1CE85E}" srcOrd="0" destOrd="0" presId="urn:microsoft.com/office/officeart/2005/8/layout/StepDownProcess"/>
    <dgm:cxn modelId="{E9A084A0-4D62-4A8A-837B-0C821AFA4374}" type="presOf" srcId="{D59D1F77-78B7-45BF-9A6E-077BC77F9364}" destId="{5F5E5F2D-0D4E-452C-AA04-8BBF7788BA53}" srcOrd="0" destOrd="0" presId="urn:microsoft.com/office/officeart/2005/8/layout/StepDownProcess"/>
    <dgm:cxn modelId="{92C695DE-490E-4D29-B48A-51081AACD6A3}" type="presOf" srcId="{ECEE8DF6-DEF8-4552-872E-F57C85AE30A5}" destId="{C2C7F92E-2CA5-4F00-95C3-570061E1D0C7}" srcOrd="0" destOrd="0" presId="urn:microsoft.com/office/officeart/2005/8/layout/StepDownProcess"/>
    <dgm:cxn modelId="{695E87EB-4A55-4202-BB02-9E1B01ACD4D3}" srcId="{CA66AB98-DB4C-4CBD-B2F5-ADBE70AC03CD}" destId="{68DE7533-FBF3-491C-9A94-F2B9B588B176}" srcOrd="4" destOrd="0" parTransId="{B08C211D-2B8C-4522-9BE5-56E023877DF6}" sibTransId="{E2998335-EADD-42C6-BD6C-887E4330E352}"/>
    <dgm:cxn modelId="{25836FFF-2C83-4977-894A-B46702B88378}" type="presOf" srcId="{6799BDF2-81EB-45C5-94A4-1CCA3981E2FC}" destId="{1F3CFFC1-9928-446C-9441-80F55A6D16A3}" srcOrd="0" destOrd="0" presId="urn:microsoft.com/office/officeart/2005/8/layout/StepDownProcess"/>
    <dgm:cxn modelId="{11CDE697-BAE7-43CF-AF77-7EF8381788AF}" type="presParOf" srcId="{81A7DC1A-5039-4576-BD50-9FA3A1F76C2A}" destId="{8660EC39-3B36-4581-87A3-B93ED9B79700}" srcOrd="0" destOrd="0" presId="urn:microsoft.com/office/officeart/2005/8/layout/StepDownProcess"/>
    <dgm:cxn modelId="{382CB499-B04D-4203-9D38-09F6B5773980}" type="presParOf" srcId="{8660EC39-3B36-4581-87A3-B93ED9B79700}" destId="{CEED4056-A30C-4594-828E-DBF370913091}" srcOrd="0" destOrd="0" presId="urn:microsoft.com/office/officeart/2005/8/layout/StepDownProcess"/>
    <dgm:cxn modelId="{B5ED94A9-48DB-4ADC-B2BC-632BBB0C6FAC}" type="presParOf" srcId="{8660EC39-3B36-4581-87A3-B93ED9B79700}" destId="{1F3CFFC1-9928-446C-9441-80F55A6D16A3}" srcOrd="1" destOrd="0" presId="urn:microsoft.com/office/officeart/2005/8/layout/StepDownProcess"/>
    <dgm:cxn modelId="{7FF6AEA3-6842-49E6-9FD6-6ABCDDD9F6F2}" type="presParOf" srcId="{8660EC39-3B36-4581-87A3-B93ED9B79700}" destId="{C2C7F92E-2CA5-4F00-95C3-570061E1D0C7}" srcOrd="2" destOrd="0" presId="urn:microsoft.com/office/officeart/2005/8/layout/StepDownProcess"/>
    <dgm:cxn modelId="{B0B5E13A-D2BE-4B55-A20B-0F454CACCBEA}" type="presParOf" srcId="{81A7DC1A-5039-4576-BD50-9FA3A1F76C2A}" destId="{816616C1-9883-48BC-8105-861B87ADD547}" srcOrd="1" destOrd="0" presId="urn:microsoft.com/office/officeart/2005/8/layout/StepDownProcess"/>
    <dgm:cxn modelId="{61BFE974-FED4-4849-8D7A-148AA6AAB400}" type="presParOf" srcId="{81A7DC1A-5039-4576-BD50-9FA3A1F76C2A}" destId="{45962A55-C8F7-4B05-8821-7B2BF7401637}" srcOrd="2" destOrd="0" presId="urn:microsoft.com/office/officeart/2005/8/layout/StepDownProcess"/>
    <dgm:cxn modelId="{CB06257C-173E-470F-AEA0-F9499811FA1A}" type="presParOf" srcId="{45962A55-C8F7-4B05-8821-7B2BF7401637}" destId="{36E6D787-A9E6-4850-83D2-9261475F95F7}" srcOrd="0" destOrd="0" presId="urn:microsoft.com/office/officeart/2005/8/layout/StepDownProcess"/>
    <dgm:cxn modelId="{BD1E3F63-5289-4C75-B819-BDE7F143CA10}" type="presParOf" srcId="{45962A55-C8F7-4B05-8821-7B2BF7401637}" destId="{B3EAA780-CCDF-4245-8D2B-830E7764A863}" srcOrd="1" destOrd="0" presId="urn:microsoft.com/office/officeart/2005/8/layout/StepDownProcess"/>
    <dgm:cxn modelId="{2AC5073C-FEFE-4ED0-9062-8D395540C92F}" type="presParOf" srcId="{45962A55-C8F7-4B05-8821-7B2BF7401637}" destId="{7EBCFFC4-EBEB-47E0-97C7-9C93D92EEB6E}" srcOrd="2" destOrd="0" presId="urn:microsoft.com/office/officeart/2005/8/layout/StepDownProcess"/>
    <dgm:cxn modelId="{48581B4B-738A-4441-A3E5-F85BDE035523}" type="presParOf" srcId="{81A7DC1A-5039-4576-BD50-9FA3A1F76C2A}" destId="{8E3A90D8-BECC-45EB-A418-24679AB2B7E7}" srcOrd="3" destOrd="0" presId="urn:microsoft.com/office/officeart/2005/8/layout/StepDownProcess"/>
    <dgm:cxn modelId="{4D15714A-C31B-48A5-A1B0-D9D2551E64E0}" type="presParOf" srcId="{81A7DC1A-5039-4576-BD50-9FA3A1F76C2A}" destId="{1D7632EA-3FE4-44EB-BD96-4EBFC3C5EB72}" srcOrd="4" destOrd="0" presId="urn:microsoft.com/office/officeart/2005/8/layout/StepDownProcess"/>
    <dgm:cxn modelId="{22353BCF-7A84-45EB-BC1D-62B1F780FF1D}" type="presParOf" srcId="{1D7632EA-3FE4-44EB-BD96-4EBFC3C5EB72}" destId="{C6FE2FD6-118E-4135-8FB3-BCB1C8894B46}" srcOrd="0" destOrd="0" presId="urn:microsoft.com/office/officeart/2005/8/layout/StepDownProcess"/>
    <dgm:cxn modelId="{ACE79062-2D7D-4A74-B9C0-F25463E23312}" type="presParOf" srcId="{1D7632EA-3FE4-44EB-BD96-4EBFC3C5EB72}" destId="{5F5E5F2D-0D4E-452C-AA04-8BBF7788BA53}" srcOrd="1" destOrd="0" presId="urn:microsoft.com/office/officeart/2005/8/layout/StepDownProcess"/>
    <dgm:cxn modelId="{AB4303F9-3135-4D11-AF06-1DCFF874AB74}" type="presParOf" srcId="{1D7632EA-3FE4-44EB-BD96-4EBFC3C5EB72}" destId="{D46002AB-5BF5-42B6-AC10-8A88E6F86CCA}" srcOrd="2" destOrd="0" presId="urn:microsoft.com/office/officeart/2005/8/layout/StepDownProcess"/>
    <dgm:cxn modelId="{B8536089-B3CB-454F-B840-760DF6C496C7}" type="presParOf" srcId="{81A7DC1A-5039-4576-BD50-9FA3A1F76C2A}" destId="{6423A5B5-B030-48E3-8B8D-B864D2AA722C}" srcOrd="5" destOrd="0" presId="urn:microsoft.com/office/officeart/2005/8/layout/StepDownProcess"/>
    <dgm:cxn modelId="{7E5462B2-C10F-46A8-A55C-EC4AB2050E0F}" type="presParOf" srcId="{81A7DC1A-5039-4576-BD50-9FA3A1F76C2A}" destId="{4B20505B-2CF9-4A92-9B96-92A29D3DCB6D}" srcOrd="6" destOrd="0" presId="urn:microsoft.com/office/officeart/2005/8/layout/StepDownProcess"/>
    <dgm:cxn modelId="{8319388F-7204-49ED-AA51-B6A6C3CE2B48}" type="presParOf" srcId="{4B20505B-2CF9-4A92-9B96-92A29D3DCB6D}" destId="{CA0C483E-59E5-4291-BB80-A679C6C3BF45}" srcOrd="0" destOrd="0" presId="urn:microsoft.com/office/officeart/2005/8/layout/StepDownProcess"/>
    <dgm:cxn modelId="{26B15EC4-7143-4629-A866-5E624C2B618A}" type="presParOf" srcId="{4B20505B-2CF9-4A92-9B96-92A29D3DCB6D}" destId="{BC3AF1A0-6279-4F9D-AD53-D3FD8168EE03}" srcOrd="1" destOrd="0" presId="urn:microsoft.com/office/officeart/2005/8/layout/StepDownProcess"/>
    <dgm:cxn modelId="{75659795-16FE-49AA-8250-5416FA08D86A}" type="presParOf" srcId="{4B20505B-2CF9-4A92-9B96-92A29D3DCB6D}" destId="{AE37D753-4C04-47D2-9BA2-8D4C21E167F7}" srcOrd="2" destOrd="0" presId="urn:microsoft.com/office/officeart/2005/8/layout/StepDownProcess"/>
    <dgm:cxn modelId="{15701815-7540-4365-8521-20482D7A6469}" type="presParOf" srcId="{81A7DC1A-5039-4576-BD50-9FA3A1F76C2A}" destId="{17994A72-99B2-45DB-ABAE-8795BF18999D}" srcOrd="7" destOrd="0" presId="urn:microsoft.com/office/officeart/2005/8/layout/StepDownProcess"/>
    <dgm:cxn modelId="{D8E58E24-1586-4A1C-9454-181DAA531ECC}" type="presParOf" srcId="{81A7DC1A-5039-4576-BD50-9FA3A1F76C2A}" destId="{F57A54EC-D928-4DB3-9B60-7321E73505CC}" srcOrd="8" destOrd="0" presId="urn:microsoft.com/office/officeart/2005/8/layout/StepDownProcess"/>
    <dgm:cxn modelId="{A155E123-18DE-4B57-9877-3D9EAAFBC672}" type="presParOf" srcId="{F57A54EC-D928-4DB3-9B60-7321E73505CC}" destId="{DE1141E6-F9EA-4305-8F68-A9A9ABE3E0F0}" srcOrd="0" destOrd="0" presId="urn:microsoft.com/office/officeart/2005/8/layout/StepDownProcess"/>
    <dgm:cxn modelId="{342C5056-FF88-46D3-AEA5-B1967FD7E762}" type="presParOf" srcId="{F57A54EC-D928-4DB3-9B60-7321E73505CC}" destId="{8CCB5135-B1DD-4E30-B680-E95CFE1CE85E}" srcOrd="1" destOrd="0" presId="urn:microsoft.com/office/officeart/2005/8/layout/StepDownProcess"/>
    <dgm:cxn modelId="{6F62E7EB-36CC-462C-BF80-4A7DEBACA222}" type="presParOf" srcId="{F57A54EC-D928-4DB3-9B60-7321E73505CC}" destId="{57848C16-450B-4D79-977D-B3B4F13807CB}" srcOrd="2" destOrd="0" presId="urn:microsoft.com/office/officeart/2005/8/layout/StepDownProcess"/>
    <dgm:cxn modelId="{BA78F1D4-B4C0-4B2A-AD92-7137931FF7FD}" type="presParOf" srcId="{81A7DC1A-5039-4576-BD50-9FA3A1F76C2A}" destId="{0668BED9-50A9-46E1-A67C-538A024C6BAD}" srcOrd="9" destOrd="0" presId="urn:microsoft.com/office/officeart/2005/8/layout/StepDownProcess"/>
    <dgm:cxn modelId="{D12C8B82-1BD7-4991-BB42-9DB445973429}" type="presParOf" srcId="{81A7DC1A-5039-4576-BD50-9FA3A1F76C2A}" destId="{1115E662-7164-4239-8D23-F970188C6057}" srcOrd="10" destOrd="0" presId="urn:microsoft.com/office/officeart/2005/8/layout/StepDownProcess"/>
    <dgm:cxn modelId="{7FFF570E-60D0-41D1-AB54-A346DF6D66F6}" type="presParOf" srcId="{1115E662-7164-4239-8D23-F970188C6057}" destId="{E33541CA-DA82-40BE-873E-9FD482C764B9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CC708E-2818-497A-AA9B-97D8C0A524A1}">
      <dsp:nvSpPr>
        <dsp:cNvPr id="0" name=""/>
        <dsp:cNvSpPr/>
      </dsp:nvSpPr>
      <dsp:spPr>
        <a:xfrm rot="349030">
          <a:off x="175427" y="563690"/>
          <a:ext cx="5122269" cy="3201418"/>
        </a:xfrm>
        <a:prstGeom prst="swooshArrow">
          <a:avLst>
            <a:gd name="adj1" fmla="val 25000"/>
            <a:gd name="adj2" fmla="val 25000"/>
          </a:avLst>
        </a:prstGeom>
        <a:solidFill>
          <a:srgbClr val="CC99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8BD262-30AE-4918-8363-C0D42B1C3FC7}">
      <dsp:nvSpPr>
        <dsp:cNvPr id="0" name=""/>
        <dsp:cNvSpPr/>
      </dsp:nvSpPr>
      <dsp:spPr>
        <a:xfrm>
          <a:off x="650528" y="2729898"/>
          <a:ext cx="133178" cy="133178"/>
        </a:xfrm>
        <a:prstGeom prst="ellipse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EA8F47-0AA9-4974-9BCA-1C3ACAA27281}">
      <dsp:nvSpPr>
        <dsp:cNvPr id="0" name=""/>
        <dsp:cNvSpPr/>
      </dsp:nvSpPr>
      <dsp:spPr>
        <a:xfrm>
          <a:off x="717117" y="2796487"/>
          <a:ext cx="1193488" cy="9252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569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Recrutement</a:t>
          </a:r>
        </a:p>
      </dsp:txBody>
      <dsp:txXfrm>
        <a:off x="717117" y="2796487"/>
        <a:ext cx="1193488" cy="925209"/>
      </dsp:txXfrm>
    </dsp:sp>
    <dsp:sp modelId="{BA9814A1-0954-4352-8FB0-9C7900CA45D3}">
      <dsp:nvSpPr>
        <dsp:cNvPr id="0" name=""/>
        <dsp:cNvSpPr/>
      </dsp:nvSpPr>
      <dsp:spPr>
        <a:xfrm>
          <a:off x="1826088" y="1859752"/>
          <a:ext cx="240746" cy="240746"/>
        </a:xfrm>
        <a:prstGeom prst="ellipse">
          <a:avLst/>
        </a:prstGeom>
        <a:solidFill>
          <a:schemeClr val="accent6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3DD102-F0F8-4517-8BF4-68709326907C}">
      <dsp:nvSpPr>
        <dsp:cNvPr id="0" name=""/>
        <dsp:cNvSpPr/>
      </dsp:nvSpPr>
      <dsp:spPr>
        <a:xfrm>
          <a:off x="1946462" y="1980126"/>
          <a:ext cx="1229344" cy="17415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567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Encadrement du projet de recherche</a:t>
          </a:r>
        </a:p>
      </dsp:txBody>
      <dsp:txXfrm>
        <a:off x="1946462" y="1980126"/>
        <a:ext cx="1229344" cy="1741571"/>
      </dsp:txXfrm>
    </dsp:sp>
    <dsp:sp modelId="{1B326201-2FAE-4288-9AE5-7C497CED7E3F}">
      <dsp:nvSpPr>
        <dsp:cNvPr id="0" name=""/>
        <dsp:cNvSpPr/>
      </dsp:nvSpPr>
      <dsp:spPr>
        <a:xfrm>
          <a:off x="3239835" y="1330238"/>
          <a:ext cx="332947" cy="332947"/>
        </a:xfrm>
        <a:prstGeom prst="ellipse">
          <a:avLst/>
        </a:prstGeom>
        <a:solidFill>
          <a:schemeClr val="accent6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BB90D3-ABDF-4CDB-A809-2AE437C2574E}">
      <dsp:nvSpPr>
        <dsp:cNvPr id="0" name=""/>
        <dsp:cNvSpPr/>
      </dsp:nvSpPr>
      <dsp:spPr>
        <a:xfrm>
          <a:off x="3406308" y="1496711"/>
          <a:ext cx="1229344" cy="2224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422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Soutenance</a:t>
          </a:r>
        </a:p>
      </dsp:txBody>
      <dsp:txXfrm>
        <a:off x="3406308" y="1496711"/>
        <a:ext cx="1229344" cy="22249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29092B-5168-45A6-B2C9-5F79ED3CD15B}">
      <dsp:nvSpPr>
        <dsp:cNvPr id="0" name=""/>
        <dsp:cNvSpPr/>
      </dsp:nvSpPr>
      <dsp:spPr>
        <a:xfrm rot="20823652">
          <a:off x="0" y="3023"/>
          <a:ext cx="5276409" cy="3297755"/>
        </a:xfrm>
        <a:prstGeom prst="swooshArrow">
          <a:avLst>
            <a:gd name="adj1" fmla="val 25000"/>
            <a:gd name="adj2" fmla="val 25000"/>
          </a:avLst>
        </a:prstGeom>
        <a:solidFill>
          <a:srgbClr val="FF937D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8D5B28-A6EB-49E8-8388-5F27B4E59CA5}">
      <dsp:nvSpPr>
        <dsp:cNvPr id="0" name=""/>
        <dsp:cNvSpPr/>
      </dsp:nvSpPr>
      <dsp:spPr>
        <a:xfrm>
          <a:off x="670103" y="2503646"/>
          <a:ext cx="137186" cy="13718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C6CB79-4F66-41E4-87AC-53AC989BB3FC}">
      <dsp:nvSpPr>
        <dsp:cNvPr id="0" name=""/>
        <dsp:cNvSpPr/>
      </dsp:nvSpPr>
      <dsp:spPr>
        <a:xfrm>
          <a:off x="738697" y="2572239"/>
          <a:ext cx="1229403" cy="9530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692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Projet professionnel</a:t>
          </a:r>
        </a:p>
      </dsp:txBody>
      <dsp:txXfrm>
        <a:off x="738697" y="2572239"/>
        <a:ext cx="1229403" cy="953051"/>
      </dsp:txXfrm>
    </dsp:sp>
    <dsp:sp modelId="{43D8E9A4-BCCC-40B4-86EE-63740EEC8F17}">
      <dsp:nvSpPr>
        <dsp:cNvPr id="0" name=""/>
        <dsp:cNvSpPr/>
      </dsp:nvSpPr>
      <dsp:spPr>
        <a:xfrm>
          <a:off x="1881039" y="1607316"/>
          <a:ext cx="247991" cy="247991"/>
        </a:xfrm>
        <a:prstGeom prst="ellipse">
          <a:avLst/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BC90AC-6190-488B-898A-2A8EB9474AB0}">
      <dsp:nvSpPr>
        <dsp:cNvPr id="0" name=""/>
        <dsp:cNvSpPr/>
      </dsp:nvSpPr>
      <dsp:spPr>
        <a:xfrm>
          <a:off x="2005035" y="1731311"/>
          <a:ext cx="1266338" cy="17939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405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Formations</a:t>
          </a:r>
        </a:p>
      </dsp:txBody>
      <dsp:txXfrm>
        <a:off x="2005035" y="1731311"/>
        <a:ext cx="1266338" cy="1793979"/>
      </dsp:txXfrm>
    </dsp:sp>
    <dsp:sp modelId="{A1D74401-B423-4BE3-A197-E1CD830B764B}">
      <dsp:nvSpPr>
        <dsp:cNvPr id="0" name=""/>
        <dsp:cNvSpPr/>
      </dsp:nvSpPr>
      <dsp:spPr>
        <a:xfrm>
          <a:off x="3337328" y="1061867"/>
          <a:ext cx="342966" cy="342966"/>
        </a:xfrm>
        <a:prstGeom prst="ellipse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FCE64C-4C08-4043-8AC4-7B7B97000293}">
      <dsp:nvSpPr>
        <dsp:cNvPr id="0" name=""/>
        <dsp:cNvSpPr/>
      </dsp:nvSpPr>
      <dsp:spPr>
        <a:xfrm>
          <a:off x="3377632" y="1233350"/>
          <a:ext cx="1528698" cy="22919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1731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Insertion professionnelle</a:t>
          </a:r>
        </a:p>
      </dsp:txBody>
      <dsp:txXfrm>
        <a:off x="3377632" y="1233350"/>
        <a:ext cx="1528698" cy="22919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ED4056-A30C-4594-828E-DBF370913091}">
      <dsp:nvSpPr>
        <dsp:cNvPr id="0" name=""/>
        <dsp:cNvSpPr/>
      </dsp:nvSpPr>
      <dsp:spPr>
        <a:xfrm rot="5400000">
          <a:off x="989490" y="833209"/>
          <a:ext cx="717206" cy="81651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3CFFC1-9928-446C-9441-80F55A6D16A3}">
      <dsp:nvSpPr>
        <dsp:cNvPr id="0" name=""/>
        <dsp:cNvSpPr/>
      </dsp:nvSpPr>
      <dsp:spPr>
        <a:xfrm>
          <a:off x="799474" y="38171"/>
          <a:ext cx="1207353" cy="845108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/>
            <a:t>Inscriptions réinscriptions</a:t>
          </a:r>
        </a:p>
      </dsp:txBody>
      <dsp:txXfrm>
        <a:off x="840736" y="79433"/>
        <a:ext cx="1124829" cy="762584"/>
      </dsp:txXfrm>
    </dsp:sp>
    <dsp:sp modelId="{C2C7F92E-2CA5-4F00-95C3-570061E1D0C7}">
      <dsp:nvSpPr>
        <dsp:cNvPr id="0" name=""/>
        <dsp:cNvSpPr/>
      </dsp:nvSpPr>
      <dsp:spPr>
        <a:xfrm>
          <a:off x="2021176" y="99318"/>
          <a:ext cx="2152925" cy="6830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kern="1200" dirty="0"/>
            <a:t>Du 10 juillet au 15 novembre</a:t>
          </a:r>
        </a:p>
      </dsp:txBody>
      <dsp:txXfrm>
        <a:off x="2021176" y="99318"/>
        <a:ext cx="2152925" cy="683053"/>
      </dsp:txXfrm>
    </dsp:sp>
    <dsp:sp modelId="{36E6D787-A9E6-4850-83D2-9261475F95F7}">
      <dsp:nvSpPr>
        <dsp:cNvPr id="0" name=""/>
        <dsp:cNvSpPr/>
      </dsp:nvSpPr>
      <dsp:spPr>
        <a:xfrm rot="5400000">
          <a:off x="2450166" y="1782545"/>
          <a:ext cx="717206" cy="81651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EAA780-CCDF-4245-8D2B-830E7764A863}">
      <dsp:nvSpPr>
        <dsp:cNvPr id="0" name=""/>
        <dsp:cNvSpPr/>
      </dsp:nvSpPr>
      <dsp:spPr>
        <a:xfrm>
          <a:off x="2106453" y="987507"/>
          <a:ext cx="1514746" cy="845108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/>
            <a:t>Activités complémentaires  </a:t>
          </a:r>
        </a:p>
      </dsp:txBody>
      <dsp:txXfrm>
        <a:off x="2147715" y="1028769"/>
        <a:ext cx="1432222" cy="762584"/>
      </dsp:txXfrm>
    </dsp:sp>
    <dsp:sp modelId="{7EBCFFC4-EBEB-47E0-97C7-9C93D92EEB6E}">
      <dsp:nvSpPr>
        <dsp:cNvPr id="0" name=""/>
        <dsp:cNvSpPr/>
      </dsp:nvSpPr>
      <dsp:spPr>
        <a:xfrm>
          <a:off x="3467503" y="1068107"/>
          <a:ext cx="878114" cy="6830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FE2FD6-118E-4135-8FB3-BCB1C8894B46}">
      <dsp:nvSpPr>
        <dsp:cNvPr id="0" name=""/>
        <dsp:cNvSpPr/>
      </dsp:nvSpPr>
      <dsp:spPr>
        <a:xfrm rot="5400000">
          <a:off x="3603449" y="2731880"/>
          <a:ext cx="717206" cy="81651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5E5F2D-0D4E-452C-AA04-8BBF7788BA53}">
      <dsp:nvSpPr>
        <dsp:cNvPr id="0" name=""/>
        <dsp:cNvSpPr/>
      </dsp:nvSpPr>
      <dsp:spPr>
        <a:xfrm>
          <a:off x="3413433" y="1936842"/>
          <a:ext cx="1207353" cy="845108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b="1" kern="1200" dirty="0"/>
            <a:t>Formations</a:t>
          </a:r>
        </a:p>
      </dsp:txBody>
      <dsp:txXfrm>
        <a:off x="3454695" y="1978104"/>
        <a:ext cx="1124829" cy="762584"/>
      </dsp:txXfrm>
    </dsp:sp>
    <dsp:sp modelId="{D46002AB-5BF5-42B6-AC10-8A88E6F86CCA}">
      <dsp:nvSpPr>
        <dsp:cNvPr id="0" name=""/>
        <dsp:cNvSpPr/>
      </dsp:nvSpPr>
      <dsp:spPr>
        <a:xfrm>
          <a:off x="4574918" y="2034430"/>
          <a:ext cx="2331717" cy="6830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kern="1200" dirty="0"/>
            <a:t>Tout au long de la thèse</a:t>
          </a:r>
        </a:p>
      </dsp:txBody>
      <dsp:txXfrm>
        <a:off x="4574918" y="2034430"/>
        <a:ext cx="2331717" cy="683053"/>
      </dsp:txXfrm>
    </dsp:sp>
    <dsp:sp modelId="{CA0C483E-59E5-4291-BB80-A679C6C3BF45}">
      <dsp:nvSpPr>
        <dsp:cNvPr id="0" name=""/>
        <dsp:cNvSpPr/>
      </dsp:nvSpPr>
      <dsp:spPr>
        <a:xfrm rot="5400000">
          <a:off x="4910428" y="3681216"/>
          <a:ext cx="717206" cy="81651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3AF1A0-6279-4F9D-AD53-D3FD8168EE03}">
      <dsp:nvSpPr>
        <dsp:cNvPr id="0" name=""/>
        <dsp:cNvSpPr/>
      </dsp:nvSpPr>
      <dsp:spPr>
        <a:xfrm>
          <a:off x="4720412" y="2886178"/>
          <a:ext cx="1207353" cy="845108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b="1" kern="1200" dirty="0"/>
            <a:t>Mobilités &amp; Colloques </a:t>
          </a:r>
        </a:p>
      </dsp:txBody>
      <dsp:txXfrm>
        <a:off x="4761674" y="2927440"/>
        <a:ext cx="1124829" cy="762584"/>
      </dsp:txXfrm>
    </dsp:sp>
    <dsp:sp modelId="{AE37D753-4C04-47D2-9BA2-8D4C21E167F7}">
      <dsp:nvSpPr>
        <dsp:cNvPr id="0" name=""/>
        <dsp:cNvSpPr/>
      </dsp:nvSpPr>
      <dsp:spPr>
        <a:xfrm>
          <a:off x="5927766" y="2966778"/>
          <a:ext cx="878114" cy="6830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1141E6-F9EA-4305-8F68-A9A9ABE3E0F0}">
      <dsp:nvSpPr>
        <dsp:cNvPr id="0" name=""/>
        <dsp:cNvSpPr/>
      </dsp:nvSpPr>
      <dsp:spPr>
        <a:xfrm rot="5400000">
          <a:off x="6217407" y="4630552"/>
          <a:ext cx="717206" cy="81651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CB5135-B1DD-4E30-B680-E95CFE1CE85E}">
      <dsp:nvSpPr>
        <dsp:cNvPr id="0" name=""/>
        <dsp:cNvSpPr/>
      </dsp:nvSpPr>
      <dsp:spPr>
        <a:xfrm>
          <a:off x="6027391" y="3835514"/>
          <a:ext cx="1207353" cy="845108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b="1" kern="1200" dirty="0"/>
            <a:t>Comité de suivi de thèse</a:t>
          </a:r>
        </a:p>
      </dsp:txBody>
      <dsp:txXfrm>
        <a:off x="6068653" y="3876776"/>
        <a:ext cx="1124829" cy="762584"/>
      </dsp:txXfrm>
    </dsp:sp>
    <dsp:sp modelId="{57848C16-450B-4D79-977D-B3B4F13807CB}">
      <dsp:nvSpPr>
        <dsp:cNvPr id="0" name=""/>
        <dsp:cNvSpPr/>
      </dsp:nvSpPr>
      <dsp:spPr>
        <a:xfrm>
          <a:off x="7256000" y="3925841"/>
          <a:ext cx="2061293" cy="6830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000" kern="1200" dirty="0"/>
            <a:t>A partir de la 2</a:t>
          </a:r>
          <a:r>
            <a:rPr lang="fr-FR" sz="1000" kern="1200" baseline="30000" dirty="0"/>
            <a:t>ème</a:t>
          </a:r>
          <a:r>
            <a:rPr lang="fr-FR" sz="1000" kern="1200" dirty="0"/>
            <a:t> année de thèse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000" kern="1200" dirty="0"/>
            <a:t>Entre juin et septembre </a:t>
          </a:r>
        </a:p>
      </dsp:txBody>
      <dsp:txXfrm>
        <a:off x="7256000" y="3925841"/>
        <a:ext cx="2061293" cy="683053"/>
      </dsp:txXfrm>
    </dsp:sp>
    <dsp:sp modelId="{E33541CA-DA82-40BE-873E-9FD482C764B9}">
      <dsp:nvSpPr>
        <dsp:cNvPr id="0" name=""/>
        <dsp:cNvSpPr/>
      </dsp:nvSpPr>
      <dsp:spPr>
        <a:xfrm>
          <a:off x="7334370" y="4784849"/>
          <a:ext cx="1207353" cy="845108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b="1" kern="1200" dirty="0"/>
            <a:t>Soutenance</a:t>
          </a:r>
        </a:p>
      </dsp:txBody>
      <dsp:txXfrm>
        <a:off x="7375632" y="4826111"/>
        <a:ext cx="1124829" cy="7625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EA0737-A420-F84C-9789-A606BF0BB93D}" type="datetimeFigureOut">
              <a:rPr lang="fr-FR" smtClean="0"/>
              <a:t>06/10/2021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531DAF-BF7F-AB4C-B05F-1BB4F164C6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1435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intranet.u-cergy.fr/IMG/pdf/Cumul_contractuels_doctorants_4_.pdf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531DAF-BF7F-AB4C-B05F-1BB4F164C67D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1475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Perrine</a:t>
            </a:r>
          </a:p>
          <a:p>
            <a:r>
              <a:rPr lang="fr-FR" dirty="0"/>
              <a:t>Doctorants : 458 en 2017-2018</a:t>
            </a:r>
          </a:p>
          <a:p>
            <a:r>
              <a:rPr lang="fr-FR" dirty="0"/>
              <a:t>Âge :</a:t>
            </a:r>
          </a:p>
          <a:p>
            <a:r>
              <a:rPr lang="fr-FR" dirty="0"/>
              <a:t>45 %</a:t>
            </a:r>
            <a:r>
              <a:rPr lang="fr-FR" baseline="0" dirty="0"/>
              <a:t> &lt; 30 ans</a:t>
            </a:r>
          </a:p>
          <a:p>
            <a:r>
              <a:rPr lang="fr-FR" baseline="0" dirty="0"/>
              <a:t>9% &gt; 50 ans</a:t>
            </a:r>
          </a:p>
          <a:p>
            <a:r>
              <a:rPr lang="fr-FR" baseline="0" dirty="0"/>
              <a:t>M2 étranger: 121 dont 31 UE (1/4)</a:t>
            </a:r>
          </a:p>
          <a:p>
            <a:r>
              <a:rPr lang="fr-FR" baseline="0" dirty="0"/>
              <a:t>64 cotutelles en 2017-2018</a:t>
            </a:r>
          </a:p>
          <a:p>
            <a:r>
              <a:rPr lang="fr-FR" baseline="0" dirty="0"/>
              <a:t>61 thèses soutenues en 2017-2018</a:t>
            </a:r>
          </a:p>
          <a:p>
            <a:r>
              <a:rPr lang="fr-FR" baseline="0" dirty="0"/>
              <a:t>2018-2019</a:t>
            </a:r>
          </a:p>
          <a:p>
            <a:pPr marL="285716" indent="-285716">
              <a:spcBef>
                <a:spcPts val="0"/>
              </a:spcBef>
              <a:spcAft>
                <a:spcPts val="1200"/>
              </a:spcAft>
              <a:buFontTx/>
              <a:buChar char="-"/>
              <a:defRPr/>
            </a:pPr>
            <a:r>
              <a:rPr lang="fr-FR" sz="1200" dirty="0">
                <a:solidFill>
                  <a:schemeClr val="tx1"/>
                </a:solidFill>
                <a:latin typeface="Calibri" panose="020F0502020204030204" pitchFamily="34" charset="0"/>
              </a:rPr>
              <a:t>519 </a:t>
            </a:r>
            <a:r>
              <a:rPr lang="fr-FR" sz="1200" dirty="0" err="1">
                <a:solidFill>
                  <a:schemeClr val="tx1"/>
                </a:solidFill>
                <a:latin typeface="Calibri" panose="020F0502020204030204" pitchFamily="34" charset="0"/>
              </a:rPr>
              <a:t>doctorant.e.s</a:t>
            </a:r>
            <a:r>
              <a:rPr lang="fr-FR" sz="1200" b="1" dirty="0">
                <a:solidFill>
                  <a:schemeClr val="tx1"/>
                </a:solidFill>
                <a:latin typeface="Calibri" panose="020F0502020204030204" pitchFamily="34" charset="0"/>
              </a:rPr>
              <a:t>, </a:t>
            </a:r>
            <a:r>
              <a:rPr lang="fr-FR" sz="1200" dirty="0">
                <a:solidFill>
                  <a:schemeClr val="tx1"/>
                </a:solidFill>
                <a:latin typeface="Calibri" panose="020F0502020204030204" pitchFamily="34" charset="0"/>
              </a:rPr>
              <a:t>dont 157 en première année  </a:t>
            </a:r>
          </a:p>
          <a:p>
            <a:pPr marL="285716" indent="-285716">
              <a:spcBef>
                <a:spcPts val="0"/>
              </a:spcBef>
              <a:spcAft>
                <a:spcPts val="1200"/>
              </a:spcAft>
              <a:buFontTx/>
              <a:buChar char="-"/>
              <a:defRPr/>
            </a:pPr>
            <a:r>
              <a:rPr lang="fr-FR" sz="1200" dirty="0">
                <a:solidFill>
                  <a:schemeClr val="tx1"/>
                </a:solidFill>
                <a:latin typeface="Calibri" panose="020F0502020204030204" pitchFamily="34" charset="0"/>
              </a:rPr>
              <a:t>414 </a:t>
            </a:r>
            <a:r>
              <a:rPr lang="fr-FR" sz="1200" dirty="0" err="1">
                <a:solidFill>
                  <a:schemeClr val="tx1"/>
                </a:solidFill>
                <a:latin typeface="Calibri" panose="020F0502020204030204" pitchFamily="34" charset="0"/>
              </a:rPr>
              <a:t>encadrant.e.s</a:t>
            </a:r>
            <a:endParaRPr lang="fr-FR" sz="12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285716" indent="-285716">
              <a:spcBef>
                <a:spcPts val="0"/>
              </a:spcBef>
              <a:spcAft>
                <a:spcPts val="1200"/>
              </a:spcAft>
              <a:buFontTx/>
              <a:buChar char="-"/>
              <a:defRPr/>
            </a:pPr>
            <a:r>
              <a:rPr lang="fr-FR" sz="1200" dirty="0">
                <a:solidFill>
                  <a:schemeClr val="tx1"/>
                </a:solidFill>
                <a:latin typeface="Calibri" panose="020F0502020204030204" pitchFamily="34" charset="0"/>
              </a:rPr>
              <a:t> 183 en contrats doctoraux</a:t>
            </a:r>
            <a:endParaRPr lang="fr-FR" sz="1200" i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285716" indent="-285716">
              <a:spcBef>
                <a:spcPts val="0"/>
              </a:spcBef>
              <a:spcAft>
                <a:spcPts val="1200"/>
              </a:spcAft>
              <a:buFontTx/>
              <a:buChar char="-"/>
              <a:defRPr/>
            </a:pPr>
            <a:r>
              <a:rPr lang="fr-FR" sz="1200" dirty="0">
                <a:solidFill>
                  <a:schemeClr val="tx1"/>
                </a:solidFill>
                <a:latin typeface="Calibri" panose="020F0502020204030204" pitchFamily="34" charset="0"/>
              </a:rPr>
              <a:t>25 spécialités de doctorat</a:t>
            </a:r>
          </a:p>
          <a:p>
            <a:pPr marL="285716" indent="-285716">
              <a:spcBef>
                <a:spcPts val="0"/>
              </a:spcBef>
              <a:spcAft>
                <a:spcPts val="1200"/>
              </a:spcAft>
              <a:buFontTx/>
              <a:buChar char="-"/>
              <a:defRPr/>
            </a:pPr>
            <a:r>
              <a:rPr lang="fr-FR" sz="1200" dirty="0">
                <a:solidFill>
                  <a:schemeClr val="tx1"/>
                </a:solidFill>
                <a:latin typeface="Calibri" panose="020F0502020204030204" pitchFamily="34" charset="0"/>
              </a:rPr>
              <a:t>65 soutenances en 2018-2019</a:t>
            </a:r>
          </a:p>
          <a:p>
            <a:pPr marL="285716" indent="-285716">
              <a:spcBef>
                <a:spcPts val="0"/>
              </a:spcBef>
              <a:spcAft>
                <a:spcPts val="1200"/>
              </a:spcAft>
              <a:buFontTx/>
              <a:buChar char="-"/>
              <a:defRPr/>
            </a:pPr>
            <a:r>
              <a:rPr lang="fr-FR" sz="1200" dirty="0">
                <a:solidFill>
                  <a:schemeClr val="tx1"/>
                </a:solidFill>
                <a:latin typeface="Calibri" panose="020F0502020204030204" pitchFamily="34" charset="0"/>
              </a:rPr>
              <a:t>64 formations (hors formations disciplinaires) proposées en 2018-2019 </a:t>
            </a:r>
          </a:p>
          <a:p>
            <a:pPr marL="285716" indent="-285716">
              <a:spcBef>
                <a:spcPts val="0"/>
              </a:spcBef>
              <a:spcAft>
                <a:spcPts val="1200"/>
              </a:spcAft>
              <a:buFontTx/>
              <a:buChar char="-"/>
              <a:defRPr/>
            </a:pPr>
            <a:r>
              <a:rPr lang="fr-FR" sz="1200" dirty="0">
                <a:solidFill>
                  <a:schemeClr val="tx1"/>
                </a:solidFill>
                <a:latin typeface="Calibri" panose="020F0502020204030204" pitchFamily="34" charset="0"/>
              </a:rPr>
              <a:t>70 cotutelles en 2018-2019</a:t>
            </a:r>
          </a:p>
          <a:p>
            <a:pPr marL="285716" indent="-285716">
              <a:spcBef>
                <a:spcPts val="0"/>
              </a:spcBef>
              <a:spcAft>
                <a:spcPts val="1200"/>
              </a:spcAft>
              <a:buFontTx/>
              <a:buChar char="-"/>
              <a:defRPr/>
            </a:pPr>
            <a:r>
              <a:rPr lang="fr-FR" sz="1200" dirty="0">
                <a:solidFill>
                  <a:schemeClr val="tx1"/>
                </a:solidFill>
                <a:latin typeface="Calibri" panose="020F0502020204030204" pitchFamily="34" charset="0"/>
              </a:rPr>
              <a:t>Budget 2018 = 92 778 €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0C3AC9-3FCC-43DD-9F08-CC2A8902CF0F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51985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Gabriel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F394C-5956-457F-BE4B-E753AF4F85F2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66903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Perrine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F394C-5956-457F-BE4B-E753AF4F85F2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83720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Une mission à l’UCP doit obligatoirement être de 60 à 64 </a:t>
            </a:r>
            <a:r>
              <a:rPr lang="fr-FR" dirty="0" err="1"/>
              <a:t>HeTD</a:t>
            </a:r>
            <a:r>
              <a:rPr lang="fr-FR" dirty="0"/>
              <a:t>. </a:t>
            </a:r>
          </a:p>
          <a:p>
            <a:r>
              <a:rPr lang="fr-FR" dirty="0"/>
              <a:t>Pour tout volume d’heures en dessous de 60 </a:t>
            </a:r>
            <a:r>
              <a:rPr lang="fr-FR" dirty="0" err="1"/>
              <a:t>HeTD</a:t>
            </a:r>
            <a:r>
              <a:rPr lang="fr-FR" dirty="0"/>
              <a:t>, les heures seront payées comme des vacations et vous devrez remplir une demande d’autorisation de cumul (</a:t>
            </a:r>
            <a:r>
              <a:rPr lang="fr-FR" dirty="0">
                <a:hlinkClick r:id="rId3"/>
              </a:rPr>
              <a:t>https://intranet.u-cergy.fr/IMG/pdf/Cumul_contractuels_doctorants_4_.pdf</a:t>
            </a:r>
            <a:r>
              <a:rPr lang="fr-FR" dirty="0"/>
              <a:t>)</a:t>
            </a:r>
          </a:p>
          <a:p>
            <a:r>
              <a:rPr lang="fr-FR" dirty="0"/>
              <a:t>Le tarif d’une heure supplémentaire est 41,41€, donc il n’y a pas d’inégalité entre une heure en mission et une heure en cumul. </a:t>
            </a:r>
          </a:p>
          <a:p>
            <a:r>
              <a:rPr lang="fr-FR" dirty="0"/>
              <a:t>MAIS </a:t>
            </a:r>
          </a:p>
          <a:p>
            <a:pPr lvl="1"/>
            <a:r>
              <a:rPr lang="fr-FR" dirty="0"/>
              <a:t>Vous ne serez payé que sur service fait</a:t>
            </a:r>
          </a:p>
          <a:p>
            <a:pPr lvl="1"/>
            <a:r>
              <a:rPr lang="fr-FR" dirty="0"/>
              <a:t>Vos heures de TP ne seront pas comptées équivalentes </a:t>
            </a:r>
            <a:r>
              <a:rPr lang="fr-FR" dirty="0" err="1"/>
              <a:t>HeTD</a:t>
            </a:r>
            <a:r>
              <a:rPr lang="fr-FR" dirty="0"/>
              <a:t>, mais 1h TP = 2/3 </a:t>
            </a:r>
            <a:r>
              <a:rPr lang="fr-FR" dirty="0" err="1"/>
              <a:t>HeTD</a:t>
            </a:r>
            <a:r>
              <a:rPr lang="fr-FR" dirty="0"/>
              <a:t>).</a:t>
            </a:r>
          </a:p>
          <a:p>
            <a:pPr>
              <a:buFont typeface="Wingdings" panose="05000000000000000000" pitchFamily="2" charset="2"/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CD5DF-55DD-4223-913D-1210068E11C1}" type="slidenum">
              <a:rPr lang="fr-FR" smtClean="0"/>
              <a:pPr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7438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A4D064A-F4ED-AC43-8ECB-0E131A6140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66995" y="461852"/>
            <a:ext cx="2290505" cy="756379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0E1392F5-E3F4-B747-8C00-1814205C9A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35000"/>
          </a:blip>
          <a:srcRect l="3467" r="5238" b="11387"/>
          <a:stretch/>
        </p:blipFill>
        <p:spPr>
          <a:xfrm>
            <a:off x="0" y="1871712"/>
            <a:ext cx="10691813" cy="568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661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0F756C3-6EE2-9A47-AD06-8471D0D0AB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66995" y="461852"/>
            <a:ext cx="2290505" cy="756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298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76644-12DF-48C0-967E-C7784BC9875E}" type="datetimeFigureOut">
              <a:rPr lang="fr-FR" smtClean="0"/>
              <a:t>06/10/2021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8931F-F754-4239-B53C-8EF9718DD4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0502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F0A507-0437-854D-8772-997E63C4C081}" type="datetime1">
              <a:rPr lang="fr-FR" smtClean="0"/>
              <a:t>06/10/2021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I Nom du service - date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A32FBE-17B9-1F42-83A3-8388B586F8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1922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sldNum="0" hdr="0" dt="0"/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17.jp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6.png"/><Relationship Id="rId7" Type="http://schemas.openxmlformats.org/officeDocument/2006/relationships/hyperlink" Target="mailto:marie.marchand@cyu.fr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elotmani@gmail.com" TargetMode="External"/><Relationship Id="rId5" Type="http://schemas.openxmlformats.org/officeDocument/2006/relationships/hyperlink" Target="mailto:raphael.orange-leroy@cyu.fr" TargetMode="Externa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tif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tiff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5EBEAB-2C98-4518-BE03-8AEB7A2A919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521426" y="179045"/>
            <a:ext cx="9648960" cy="504001"/>
          </a:xfrm>
        </p:spPr>
        <p:txBody>
          <a:bodyPr>
            <a:normAutofit fontScale="90000"/>
          </a:bodyPr>
          <a:lstStyle/>
          <a:p>
            <a:pPr algn="ctr"/>
            <a:br>
              <a:rPr lang="fr-FR" b="1" dirty="0"/>
            </a:br>
            <a:br>
              <a:rPr lang="fr-FR" b="1" dirty="0"/>
            </a:br>
            <a:br>
              <a:rPr lang="fr-FR" b="1" dirty="0"/>
            </a:br>
            <a:br>
              <a:rPr lang="fr-FR" b="1" dirty="0"/>
            </a:br>
            <a:br>
              <a:rPr lang="fr-FR" b="1" i="1" dirty="0"/>
            </a:br>
            <a:br>
              <a:rPr lang="fr-FR" sz="4648" b="1" i="1" dirty="0"/>
            </a:br>
            <a:br>
              <a:rPr lang="fr-FR" sz="4648" b="1" i="1" dirty="0"/>
            </a:br>
            <a:br>
              <a:rPr lang="fr-FR" sz="4648" b="1" i="1" dirty="0"/>
            </a:br>
            <a:br>
              <a:rPr lang="fr-FR" sz="4648" b="1" i="1" dirty="0"/>
            </a:br>
            <a:endParaRPr lang="fr-FR" sz="1929" b="1" i="1" dirty="0"/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B736C932-91DA-4E60-BDC2-5AFA34F7E044}"/>
              </a:ext>
            </a:extLst>
          </p:cNvPr>
          <p:cNvSpPr txBox="1">
            <a:spLocks/>
          </p:cNvSpPr>
          <p:nvPr/>
        </p:nvSpPr>
        <p:spPr>
          <a:xfrm>
            <a:off x="633413" y="1160259"/>
            <a:ext cx="10058400" cy="1138136"/>
          </a:xfrm>
          <a:prstGeom prst="rect">
            <a:avLst/>
          </a:prstGeom>
        </p:spPr>
        <p:txBody>
          <a:bodyPr/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lvl="1" algn="ctr" defTabSz="914400"/>
            <a:r>
              <a:rPr lang="fr-FR" altLang="fr-FR" sz="3200" b="1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Bienvenue au séminaire d’accueil de l’ED n°628 Arts, Humanités, Sciences Sociales (ED AHSS)</a:t>
            </a:r>
            <a:br>
              <a:rPr lang="fr-FR" altLang="fr-FR" sz="3200" b="1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</a:br>
            <a:endParaRPr lang="fr-FR" b="1" kern="0" dirty="0">
              <a:solidFill>
                <a:sysClr val="windowText" lastClr="000000"/>
              </a:solidFill>
            </a:endParaRP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5B4BFD6D-D279-46D7-8F75-E2395EA2C647}"/>
              </a:ext>
            </a:extLst>
          </p:cNvPr>
          <p:cNvCxnSpPr/>
          <p:nvPr/>
        </p:nvCxnSpPr>
        <p:spPr>
          <a:xfrm>
            <a:off x="521426" y="2327564"/>
            <a:ext cx="934353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>
            <a:extLst>
              <a:ext uri="{FF2B5EF4-FFF2-40B4-BE49-F238E27FC236}">
                <a16:creationId xmlns:a16="http://schemas.microsoft.com/office/drawing/2014/main" id="{92D5405E-4267-4AF3-BBF2-B9C67EA399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8192"/>
            <a:ext cx="10691813" cy="4881045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1183D278-DD26-4B6C-BCB8-435330C14154}"/>
              </a:ext>
            </a:extLst>
          </p:cNvPr>
          <p:cNvSpPr txBox="1"/>
          <p:nvPr/>
        </p:nvSpPr>
        <p:spPr>
          <a:xfrm>
            <a:off x="3688994" y="2470442"/>
            <a:ext cx="2217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Le 16 novembre 2020</a:t>
            </a:r>
          </a:p>
        </p:txBody>
      </p:sp>
    </p:spTree>
    <p:extLst>
      <p:ext uri="{BB962C8B-B14F-4D97-AF65-F5344CB8AC3E}">
        <p14:creationId xmlns:p14="http://schemas.microsoft.com/office/powerpoint/2010/main" val="5751070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61CFEFF-956E-E84C-90B9-915A41C3C58F}"/>
              </a:ext>
            </a:extLst>
          </p:cNvPr>
          <p:cNvSpPr/>
          <p:nvPr/>
        </p:nvSpPr>
        <p:spPr>
          <a:xfrm>
            <a:off x="320863" y="1414974"/>
            <a:ext cx="10109495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500" b="1" dirty="0"/>
              <a:t>QUELQUES CHIFFRES SUR L’ED AHSS…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5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500" dirty="0"/>
              <a:t>2 BIATS</a:t>
            </a:r>
            <a:r>
              <a:rPr lang="fr-FR" sz="1500" dirty="0">
                <a:latin typeface="+mn-lt"/>
                <a:cs typeface="+mn-cs"/>
              </a:rPr>
              <a:t> : Bouchra El </a:t>
            </a:r>
            <a:r>
              <a:rPr lang="fr-FR" sz="1500" dirty="0" err="1">
                <a:latin typeface="+mn-lt"/>
                <a:cs typeface="+mn-cs"/>
              </a:rPr>
              <a:t>Manei</a:t>
            </a:r>
            <a:r>
              <a:rPr lang="fr-FR" sz="1500" dirty="0">
                <a:latin typeface="+mn-lt"/>
                <a:cs typeface="+mn-cs"/>
              </a:rPr>
              <a:t> et Anna </a:t>
            </a:r>
            <a:r>
              <a:rPr lang="fr-FR" sz="1500" dirty="0" err="1">
                <a:latin typeface="+mn-lt"/>
                <a:cs typeface="+mn-cs"/>
              </a:rPr>
              <a:t>Correia</a:t>
            </a:r>
            <a:r>
              <a:rPr lang="fr-FR" sz="1500" dirty="0">
                <a:latin typeface="+mn-lt"/>
                <a:cs typeface="+mn-cs"/>
              </a:rPr>
              <a:t> pour l’EUR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5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500" dirty="0">
                <a:latin typeface="+mn-lt"/>
                <a:cs typeface="+mn-cs"/>
              </a:rPr>
              <a:t>6 unités de recherche rattachées, 7 en 2021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500" dirty="0"/>
          </a:p>
          <a:p>
            <a:r>
              <a:rPr lang="fr-FR" sz="1500" b="1" dirty="0"/>
              <a:t>Spécialités de doctorat existantes au sein de l’ED n°628 AHSS</a:t>
            </a:r>
            <a:endParaRPr lang="fr-FR" sz="1500" dirty="0"/>
          </a:p>
          <a:p>
            <a:r>
              <a:rPr lang="fr-FR" sz="1500" dirty="0"/>
              <a:t>Etudes Anglophones, Etudes Germaniques, Etudes Hispanophones, Etudes Romanes, Géographie,</a:t>
            </a:r>
          </a:p>
          <a:p>
            <a:r>
              <a:rPr lang="fr-FR" sz="1500" dirty="0"/>
              <a:t>Histoire, Littérature française et comparée, Sciences de l'information et de la communication, </a:t>
            </a:r>
          </a:p>
          <a:p>
            <a:r>
              <a:rPr lang="fr-FR" sz="1500" dirty="0"/>
              <a:t>Sciences du langage, Pratique et théorie de la création artistique et littéraire*, Architecture*, Arts*, Paysage*, Patrimoine : Conservation-Restauration*, Patrimoine : Etudes Patrimoniales*,  </a:t>
            </a:r>
          </a:p>
          <a:p>
            <a:r>
              <a:rPr lang="fr-FR" sz="1500" dirty="0"/>
              <a:t>Les 6 spécialités marquées d’un astérisque sont des spécialités existantes également au sein de l’EUR Humanités, Création, Patrimoine et aux thèses « doctorat par le projet » menées dans le cadre de l’EUR.</a:t>
            </a:r>
          </a:p>
          <a:p>
            <a:r>
              <a:rPr lang="fr-FR" sz="1500" dirty="0"/>
              <a:t> </a:t>
            </a:r>
          </a:p>
          <a:p>
            <a:r>
              <a:rPr lang="fr-FR" sz="1500" b="1" dirty="0"/>
              <a:t>Spécialités de doctorats demandés à l’ouverture en 2020-2021</a:t>
            </a:r>
          </a:p>
          <a:p>
            <a:r>
              <a:rPr lang="fr-FR" sz="1500" dirty="0"/>
              <a:t>Aménagement, Histoire de l’art, Archéologie, Sociologie, Anthropologie, Langues et littératures chinoises, japonaises, Littératures comparées, Epistémologie et histoire des sciences et des techniques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5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500" b="1" dirty="0"/>
              <a:t>95 doctorants inscrits </a:t>
            </a:r>
            <a:r>
              <a:rPr lang="fr-FR" sz="1500" dirty="0"/>
              <a:t>au 12/11/2020 (54 femmes, 41 hommes), dont 37 doctorants étrangers, 21 inscriptions en 1A et 26 en + 3A, 7 </a:t>
            </a:r>
            <a:r>
              <a:rPr lang="fr-FR" sz="1500" dirty="0" err="1"/>
              <a:t>co-tutelles</a:t>
            </a:r>
            <a:r>
              <a:rPr lang="fr-FR" sz="1500" dirty="0"/>
              <a:t>, 32 contrats doctoraux, 3 CIFRE. Les inscriptions ne sont pas terminées, </a:t>
            </a:r>
            <a:r>
              <a:rPr lang="fr-FR" sz="1500" b="1" dirty="0"/>
              <a:t>75 doctorants ne sont pas encore réinscrits</a:t>
            </a:r>
            <a:r>
              <a:rPr lang="fr-FR" sz="1500" dirty="0"/>
              <a:t>, la prévision pour 2020/2021 est donc de </a:t>
            </a:r>
            <a:r>
              <a:rPr lang="fr-FR" sz="1500" b="1" dirty="0"/>
              <a:t>170</a:t>
            </a:r>
            <a:r>
              <a:rPr lang="fr-FR" sz="1500" dirty="0"/>
              <a:t> inscriptions environ. Au 12/11/2020, les chiffres étaient de 64 inscrits pour AGORA, 13 pour LT2D, 11 pour MRTE, 1 pour le </a:t>
            </a:r>
            <a:r>
              <a:rPr lang="fr-FR" sz="1500" dirty="0" err="1"/>
              <a:t>LeaV</a:t>
            </a:r>
            <a:r>
              <a:rPr lang="fr-FR" sz="1500" dirty="0"/>
              <a:t>, 6 pour le LAREP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5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500" dirty="0"/>
              <a:t>Nb total d’HDR rattachés à l’ED AHSS : 55 HDR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5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500" dirty="0"/>
              <a:t>9 soutenances déjà réalisées en 2020 et une dizaine prévues avant la fin de l’année universitaire 2020-2021</a:t>
            </a:r>
          </a:p>
        </p:txBody>
      </p:sp>
    </p:spTree>
    <p:extLst>
      <p:ext uri="{BB962C8B-B14F-4D97-AF65-F5344CB8AC3E}">
        <p14:creationId xmlns:p14="http://schemas.microsoft.com/office/powerpoint/2010/main" val="4700979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F4019E3D-1CF2-AB46-8149-98B3BFD7997E}"/>
              </a:ext>
            </a:extLst>
          </p:cNvPr>
          <p:cNvGraphicFramePr>
            <a:graphicFrameLocks/>
          </p:cNvGraphicFramePr>
          <p:nvPr/>
        </p:nvGraphicFramePr>
        <p:xfrm>
          <a:off x="2247254" y="1509260"/>
          <a:ext cx="6197304" cy="36628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185A868B-D8EC-C14B-9964-638BC1B778DC}"/>
              </a:ext>
            </a:extLst>
          </p:cNvPr>
          <p:cNvSpPr txBox="1"/>
          <p:nvPr/>
        </p:nvSpPr>
        <p:spPr>
          <a:xfrm>
            <a:off x="2247254" y="5599494"/>
            <a:ext cx="14942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13 </a:t>
            </a:r>
            <a:r>
              <a:rPr lang="fr-FR" sz="2000" dirty="0"/>
              <a:t>cotutelles</a:t>
            </a:r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7159D25-7297-E845-AA3C-0735BA91183E}"/>
              </a:ext>
            </a:extLst>
          </p:cNvPr>
          <p:cNvSpPr txBox="1"/>
          <p:nvPr/>
        </p:nvSpPr>
        <p:spPr>
          <a:xfrm>
            <a:off x="7220488" y="5599494"/>
            <a:ext cx="15247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/>
              <a:t>23 cotutelles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33E66FAE-AA96-B745-B92B-92BA9736F777}"/>
              </a:ext>
            </a:extLst>
          </p:cNvPr>
          <p:cNvSpPr txBox="1"/>
          <p:nvPr/>
        </p:nvSpPr>
        <p:spPr>
          <a:xfrm>
            <a:off x="3928188" y="653143"/>
            <a:ext cx="46839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L’AN DERNIER…</a:t>
            </a:r>
          </a:p>
        </p:txBody>
      </p:sp>
    </p:spTree>
    <p:extLst>
      <p:ext uri="{BB962C8B-B14F-4D97-AF65-F5344CB8AC3E}">
        <p14:creationId xmlns:p14="http://schemas.microsoft.com/office/powerpoint/2010/main" val="16770545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F133B7B9-16E7-CE47-80FF-E4DA533D42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64" t="6364" r="7860" b="6360"/>
          <a:stretch/>
        </p:blipFill>
        <p:spPr>
          <a:xfrm>
            <a:off x="1314440" y="2189027"/>
            <a:ext cx="7953546" cy="4974383"/>
          </a:xfrm>
          <a:prstGeom prst="rect">
            <a:avLst/>
          </a:prstGeom>
          <a:ln>
            <a:noFill/>
          </a:ln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2DB81042-899E-2D4B-BCB6-FF56AF49565B}"/>
              </a:ext>
            </a:extLst>
          </p:cNvPr>
          <p:cNvSpPr txBox="1"/>
          <p:nvPr/>
        </p:nvSpPr>
        <p:spPr>
          <a:xfrm>
            <a:off x="3757786" y="1523754"/>
            <a:ext cx="2810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/>
              <a:t>REPARTITION PAR ANNEE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5F6B311-F3A3-BB4C-84B4-5D0843D9A189}"/>
              </a:ext>
            </a:extLst>
          </p:cNvPr>
          <p:cNvSpPr txBox="1"/>
          <p:nvPr/>
        </p:nvSpPr>
        <p:spPr>
          <a:xfrm>
            <a:off x="3928188" y="653143"/>
            <a:ext cx="46839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L’AN DERNIER…</a:t>
            </a:r>
          </a:p>
        </p:txBody>
      </p:sp>
    </p:spTree>
    <p:extLst>
      <p:ext uri="{BB962C8B-B14F-4D97-AF65-F5344CB8AC3E}">
        <p14:creationId xmlns:p14="http://schemas.microsoft.com/office/powerpoint/2010/main" val="8914861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1710FC2D-498F-3240-A1D0-285AB8C1A9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075" t="1171" r="18978" b="7737"/>
          <a:stretch/>
        </p:blipFill>
        <p:spPr>
          <a:xfrm>
            <a:off x="662877" y="2277387"/>
            <a:ext cx="4199878" cy="3540560"/>
          </a:xfrm>
          <a:prstGeom prst="rect">
            <a:avLst/>
          </a:prstGeom>
        </p:spPr>
      </p:pic>
      <p:graphicFrame>
        <p:nvGraphicFramePr>
          <p:cNvPr id="6" name="Graphique 5">
            <a:extLst>
              <a:ext uri="{FF2B5EF4-FFF2-40B4-BE49-F238E27FC236}">
                <a16:creationId xmlns:a16="http://schemas.microsoft.com/office/drawing/2014/main" id="{EA0A9118-B62D-CF4C-B539-F506BC9CFB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908653"/>
              </p:ext>
            </p:extLst>
          </p:nvPr>
        </p:nvGraphicFramePr>
        <p:xfrm>
          <a:off x="4719252" y="2149319"/>
          <a:ext cx="5813673" cy="36686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ZoneTexte 6">
            <a:extLst>
              <a:ext uri="{FF2B5EF4-FFF2-40B4-BE49-F238E27FC236}">
                <a16:creationId xmlns:a16="http://schemas.microsoft.com/office/drawing/2014/main" id="{29162F4A-B7A3-0146-AED7-783B25D15C5C}"/>
              </a:ext>
            </a:extLst>
          </p:cNvPr>
          <p:cNvSpPr txBox="1"/>
          <p:nvPr/>
        </p:nvSpPr>
        <p:spPr>
          <a:xfrm>
            <a:off x="1921367" y="1574054"/>
            <a:ext cx="1682897" cy="3353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579" dirty="0"/>
              <a:t>PAYS DU DIPLÔME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BDA4732-BB2C-1847-8CBD-903BEE7207F1}"/>
              </a:ext>
            </a:extLst>
          </p:cNvPr>
          <p:cNvSpPr txBox="1"/>
          <p:nvPr/>
        </p:nvSpPr>
        <p:spPr>
          <a:xfrm>
            <a:off x="6937534" y="1574054"/>
            <a:ext cx="1377108" cy="3353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579" dirty="0"/>
              <a:t>NATIONALITES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C511345-2E31-C04B-8B27-E6859E731DFF}"/>
              </a:ext>
            </a:extLst>
          </p:cNvPr>
          <p:cNvSpPr txBox="1"/>
          <p:nvPr/>
        </p:nvSpPr>
        <p:spPr>
          <a:xfrm>
            <a:off x="3928188" y="653143"/>
            <a:ext cx="46839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L’AN DERNIER…</a:t>
            </a:r>
          </a:p>
        </p:txBody>
      </p:sp>
    </p:spTree>
    <p:extLst>
      <p:ext uri="{BB962C8B-B14F-4D97-AF65-F5344CB8AC3E}">
        <p14:creationId xmlns:p14="http://schemas.microsoft.com/office/powerpoint/2010/main" val="22597057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807C4751-534C-451B-B349-C3D1FD9D10F5}"/>
              </a:ext>
            </a:extLst>
          </p:cNvPr>
          <p:cNvSpPr txBox="1"/>
          <p:nvPr/>
        </p:nvSpPr>
        <p:spPr>
          <a:xfrm>
            <a:off x="2682624" y="3077698"/>
            <a:ext cx="65778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rgbClr val="FF0000"/>
                </a:solidFill>
              </a:rPr>
              <a:t>2. LES ETAPES CLES DU PARCOURS DE THESE</a:t>
            </a:r>
          </a:p>
        </p:txBody>
      </p:sp>
    </p:spTree>
    <p:extLst>
      <p:ext uri="{BB962C8B-B14F-4D97-AF65-F5344CB8AC3E}">
        <p14:creationId xmlns:p14="http://schemas.microsoft.com/office/powerpoint/2010/main" val="26185233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538483" y="865185"/>
            <a:ext cx="3146439" cy="5241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6" dirty="0"/>
              <a:t>LE PROJET DE THESE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366" y="991446"/>
            <a:ext cx="1670596" cy="1695655"/>
          </a:xfrm>
          <a:prstGeom prst="rect">
            <a:avLst/>
          </a:prstGeom>
        </p:spPr>
      </p:pic>
      <p:graphicFrame>
        <p:nvGraphicFramePr>
          <p:cNvPr id="5" name="Diagramme 4"/>
          <p:cNvGraphicFramePr/>
          <p:nvPr/>
        </p:nvGraphicFramePr>
        <p:xfrm>
          <a:off x="2676962" y="1076082"/>
          <a:ext cx="5122269" cy="42419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6" name="Diagramme 5"/>
          <p:cNvGraphicFramePr/>
          <p:nvPr/>
        </p:nvGraphicFramePr>
        <p:xfrm>
          <a:off x="3464147" y="2833612"/>
          <a:ext cx="5276409" cy="3752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1201492" y="3945869"/>
            <a:ext cx="1571696" cy="740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105" b="1" dirty="0">
                <a:solidFill>
                  <a:srgbClr val="7030A0"/>
                </a:solidFill>
              </a:rPr>
              <a:t>PROJET DE RECHERCHE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161036" y="5641857"/>
            <a:ext cx="1819040" cy="6322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754" b="1" dirty="0">
                <a:solidFill>
                  <a:srgbClr val="FF0000"/>
                </a:solidFill>
              </a:rPr>
              <a:t>PROJET PROFESSIONNEL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68721" y="1962563"/>
            <a:ext cx="1052475" cy="10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1924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e 4">
            <a:extLst>
              <a:ext uri="{FF2B5EF4-FFF2-40B4-BE49-F238E27FC236}">
                <a16:creationId xmlns:a16="http://schemas.microsoft.com/office/drawing/2014/main" id="{BB047485-E8BF-4740-B52A-A997672A69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32935755"/>
              </p:ext>
            </p:extLst>
          </p:nvPr>
        </p:nvGraphicFramePr>
        <p:xfrm>
          <a:off x="651753" y="1403880"/>
          <a:ext cx="9503924" cy="56681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Flèche : courbe vers le haut 5">
            <a:extLst>
              <a:ext uri="{FF2B5EF4-FFF2-40B4-BE49-F238E27FC236}">
                <a16:creationId xmlns:a16="http://schemas.microsoft.com/office/drawing/2014/main" id="{A56015FA-DA85-4D47-94C5-86E2504BD203}"/>
              </a:ext>
            </a:extLst>
          </p:cNvPr>
          <p:cNvSpPr/>
          <p:nvPr/>
        </p:nvSpPr>
        <p:spPr>
          <a:xfrm rot="13715910">
            <a:off x="4349653" y="1554578"/>
            <a:ext cx="5326018" cy="1846710"/>
          </a:xfrm>
          <a:prstGeom prst="curvedUpArrow">
            <a:avLst/>
          </a:prstGeom>
          <a:solidFill>
            <a:srgbClr val="CD11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7610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C8E17FEC-A5F1-4121-AC2F-4B3E369C7CB0}"/>
              </a:ext>
            </a:extLst>
          </p:cNvPr>
          <p:cNvSpPr txBox="1"/>
          <p:nvPr/>
        </p:nvSpPr>
        <p:spPr>
          <a:xfrm>
            <a:off x="3385226" y="1018772"/>
            <a:ext cx="4390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1.1 Les activités complémentaires</a:t>
            </a: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57C5CC32-8147-43B9-85B1-F46D8D01C4DC}"/>
              </a:ext>
            </a:extLst>
          </p:cNvPr>
          <p:cNvSpPr/>
          <p:nvPr/>
        </p:nvSpPr>
        <p:spPr>
          <a:xfrm>
            <a:off x="972766" y="2264273"/>
            <a:ext cx="2412460" cy="154247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ENSEIGNEMENT</a:t>
            </a: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FAEDEF44-B886-4633-AD5E-B87C5DAA179A}"/>
              </a:ext>
            </a:extLst>
          </p:cNvPr>
          <p:cNvSpPr/>
          <p:nvPr/>
        </p:nvSpPr>
        <p:spPr>
          <a:xfrm>
            <a:off x="2467359" y="4536763"/>
            <a:ext cx="2412460" cy="154247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VALORISATION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F0F0AD5A-4DF0-4F6C-88E4-651195A5F40D}"/>
              </a:ext>
            </a:extLst>
          </p:cNvPr>
          <p:cNvSpPr/>
          <p:nvPr/>
        </p:nvSpPr>
        <p:spPr>
          <a:xfrm>
            <a:off x="6738026" y="4446822"/>
            <a:ext cx="2412460" cy="154247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DIFFUSION SCIENTIFIQUE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82B5A4D5-6293-4937-BBAE-14ACF53EBC42}"/>
              </a:ext>
            </a:extLst>
          </p:cNvPr>
          <p:cNvSpPr/>
          <p:nvPr/>
        </p:nvSpPr>
        <p:spPr>
          <a:xfrm>
            <a:off x="4701479" y="2264273"/>
            <a:ext cx="2412460" cy="1542475"/>
          </a:xfrm>
          <a:prstGeom prst="round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CONSEIL</a:t>
            </a:r>
          </a:p>
        </p:txBody>
      </p:sp>
    </p:spTree>
    <p:extLst>
      <p:ext uri="{BB962C8B-B14F-4D97-AF65-F5344CB8AC3E}">
        <p14:creationId xmlns:p14="http://schemas.microsoft.com/office/powerpoint/2010/main" val="38311958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691281" y="1356105"/>
            <a:ext cx="9025862" cy="1307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0603" indent="-250603">
              <a:buFont typeface="Wingdings" panose="05000000000000000000" pitchFamily="2" charset="2"/>
              <a:buChar char="v"/>
            </a:pPr>
            <a:r>
              <a:rPr lang="fr-FR" sz="2105" b="1" dirty="0">
                <a:latin typeface="Calibri" panose="020F0502020204030204" pitchFamily="34" charset="0"/>
              </a:rPr>
              <a:t>Campagne annuelle des missions doctorale entre mai et septembre</a:t>
            </a:r>
          </a:p>
          <a:p>
            <a:endParaRPr lang="fr-FR" sz="2105" b="1" dirty="0">
              <a:latin typeface="Calibri" panose="020F0502020204030204" pitchFamily="34" charset="0"/>
            </a:endParaRPr>
          </a:p>
          <a:p>
            <a:endParaRPr lang="fr-FR" sz="2105" b="1" dirty="0">
              <a:latin typeface="Calibri" panose="020F0502020204030204" pitchFamily="34" charset="0"/>
            </a:endParaRPr>
          </a:p>
          <a:p>
            <a:pPr marL="250603" indent="-250603">
              <a:buFont typeface="Wingdings" panose="05000000000000000000" pitchFamily="2" charset="2"/>
              <a:buChar char="v"/>
            </a:pPr>
            <a:endParaRPr lang="fr-FR" sz="1579" dirty="0"/>
          </a:p>
        </p:txBody>
      </p:sp>
      <p:sp>
        <p:nvSpPr>
          <p:cNvPr id="12" name="ZoneTexte 11"/>
          <p:cNvSpPr txBox="1"/>
          <p:nvPr/>
        </p:nvSpPr>
        <p:spPr>
          <a:xfrm>
            <a:off x="691281" y="3944739"/>
            <a:ext cx="9512156" cy="4162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50603" indent="-250603">
              <a:buFont typeface="Wingdings" panose="05000000000000000000" pitchFamily="2" charset="2"/>
              <a:buChar char="v"/>
            </a:pPr>
            <a:r>
              <a:rPr lang="en-US" sz="2105" b="1" dirty="0" err="1">
                <a:latin typeface="Calibri" panose="020F0502020204030204" pitchFamily="34" charset="0"/>
              </a:rPr>
              <a:t>Canidature</a:t>
            </a:r>
            <a:r>
              <a:rPr lang="en-US" sz="2105" b="1" dirty="0">
                <a:latin typeface="Calibri" panose="020F0502020204030204" pitchFamily="34" charset="0"/>
              </a:rPr>
              <a:t> pour les missions </a:t>
            </a:r>
            <a:r>
              <a:rPr lang="en-US" sz="2105" b="1" dirty="0" err="1">
                <a:latin typeface="Calibri" panose="020F0502020204030204" pitchFamily="34" charset="0"/>
              </a:rPr>
              <a:t>d’enseignement</a:t>
            </a:r>
            <a:r>
              <a:rPr lang="en-US" sz="2105" b="1" dirty="0">
                <a:latin typeface="Calibri" panose="020F0502020204030204" pitchFamily="34" charset="0"/>
              </a:rPr>
              <a:t> </a:t>
            </a:r>
            <a:r>
              <a:rPr lang="en-US" sz="2105" b="1" dirty="0" err="1">
                <a:latin typeface="Calibri" panose="020F0502020204030204" pitchFamily="34" charset="0"/>
              </a:rPr>
              <a:t>en</a:t>
            </a:r>
            <a:r>
              <a:rPr lang="en-US" sz="2105" b="1" dirty="0">
                <a:latin typeface="Calibri" panose="020F0502020204030204" pitchFamily="34" charset="0"/>
              </a:rPr>
              <a:t> dehors de la </a:t>
            </a:r>
            <a:r>
              <a:rPr lang="en-US" sz="2105" b="1" dirty="0" err="1">
                <a:latin typeface="Calibri" panose="020F0502020204030204" pitchFamily="34" charset="0"/>
              </a:rPr>
              <a:t>campagne</a:t>
            </a:r>
            <a:r>
              <a:rPr lang="en-US" sz="2105" b="1" dirty="0">
                <a:latin typeface="Calibri" panose="020F0502020204030204" pitchFamily="34" charset="0"/>
              </a:rPr>
              <a:t> </a:t>
            </a:r>
            <a:r>
              <a:rPr lang="en-US" sz="2105" b="1" dirty="0" err="1">
                <a:latin typeface="Calibri" panose="020F0502020204030204" pitchFamily="34" charset="0"/>
              </a:rPr>
              <a:t>annuelle</a:t>
            </a:r>
            <a:endParaRPr lang="fr-FR" sz="2105" b="1" dirty="0">
              <a:latin typeface="Calibri" panose="020F0502020204030204" pitchFamily="34" charset="0"/>
            </a:endParaRPr>
          </a:p>
        </p:txBody>
      </p:sp>
      <p:sp>
        <p:nvSpPr>
          <p:cNvPr id="14" name="Flèche droite 13"/>
          <p:cNvSpPr/>
          <p:nvPr/>
        </p:nvSpPr>
        <p:spPr>
          <a:xfrm>
            <a:off x="2170622" y="4349598"/>
            <a:ext cx="442420" cy="280515"/>
          </a:xfrm>
          <a:prstGeom prst="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579"/>
          </a:p>
        </p:txBody>
      </p:sp>
      <p:sp>
        <p:nvSpPr>
          <p:cNvPr id="19" name="ZoneTexte 18"/>
          <p:cNvSpPr txBox="1"/>
          <p:nvPr/>
        </p:nvSpPr>
        <p:spPr>
          <a:xfrm>
            <a:off x="2751172" y="4324851"/>
            <a:ext cx="5999912" cy="3622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754" dirty="0">
                <a:latin typeface="Calibri" panose="020F0502020204030204" pitchFamily="34" charset="0"/>
              </a:rPr>
              <a:t>Durée ˂60h  = Demande d’autorisation de cumul =&gt; VACATIONS 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691281" y="4939984"/>
            <a:ext cx="6708952" cy="10641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50603" indent="-250603">
              <a:buFont typeface="Wingdings" panose="05000000000000000000" pitchFamily="2" charset="2"/>
              <a:buChar char="v"/>
            </a:pPr>
            <a:r>
              <a:rPr lang="fr-FR" sz="2105" b="1" dirty="0">
                <a:latin typeface="Calibri" panose="020F0502020204030204" pitchFamily="34" charset="0"/>
              </a:rPr>
              <a:t>Candidature pour une mission dans une autre université</a:t>
            </a:r>
          </a:p>
          <a:p>
            <a:pPr marL="250603" indent="-250603">
              <a:buFont typeface="Wingdings" panose="05000000000000000000" pitchFamily="2" charset="2"/>
              <a:buChar char="v"/>
            </a:pPr>
            <a:endParaRPr lang="fr-FR" sz="2105" b="1" dirty="0">
              <a:latin typeface="Calibri" panose="020F0502020204030204" pitchFamily="34" charset="0"/>
            </a:endParaRPr>
          </a:p>
          <a:p>
            <a:endParaRPr lang="fr-FR" sz="2105" b="1" dirty="0">
              <a:latin typeface="Calibri" panose="020F0502020204030204" pitchFamily="34" charset="0"/>
            </a:endParaRPr>
          </a:p>
        </p:txBody>
      </p:sp>
      <p:sp>
        <p:nvSpPr>
          <p:cNvPr id="21" name="Flèche droite 20"/>
          <p:cNvSpPr/>
          <p:nvPr/>
        </p:nvSpPr>
        <p:spPr>
          <a:xfrm>
            <a:off x="2170622" y="5516512"/>
            <a:ext cx="442420" cy="280515"/>
          </a:xfrm>
          <a:prstGeom prst="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579"/>
          </a:p>
        </p:txBody>
      </p:sp>
      <p:sp>
        <p:nvSpPr>
          <p:cNvPr id="22" name="ZoneTexte 21"/>
          <p:cNvSpPr txBox="1"/>
          <p:nvPr/>
        </p:nvSpPr>
        <p:spPr>
          <a:xfrm>
            <a:off x="2751171" y="5462552"/>
            <a:ext cx="7311612" cy="362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54" dirty="0">
                <a:latin typeface="Calibri" panose="020F0502020204030204" pitchFamily="34" charset="0"/>
              </a:rPr>
              <a:t>Demande d’autorisation de cumul = </a:t>
            </a:r>
            <a:r>
              <a:rPr lang="en-US" sz="1754" dirty="0">
                <a:latin typeface="Calibri" panose="020F0502020204030204" pitchFamily="34" charset="0"/>
              </a:rPr>
              <a:t>vacations paid by the other institution</a:t>
            </a:r>
            <a:endParaRPr lang="fr-FR" sz="1754" dirty="0">
              <a:latin typeface="Calibri" panose="020F0502020204030204" pitchFamily="34" charset="0"/>
            </a:endParaRPr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9605716">
            <a:off x="1421324" y="5932994"/>
            <a:ext cx="617812" cy="780235"/>
          </a:xfrm>
          <a:prstGeom prst="rect">
            <a:avLst/>
          </a:prstGeom>
        </p:spPr>
      </p:pic>
      <p:sp>
        <p:nvSpPr>
          <p:cNvPr id="24" name="Rectangle à coins arrondis 23"/>
          <p:cNvSpPr/>
          <p:nvPr/>
        </p:nvSpPr>
        <p:spPr>
          <a:xfrm>
            <a:off x="2093023" y="6061138"/>
            <a:ext cx="7486113" cy="523946"/>
          </a:xfrm>
          <a:prstGeom prst="roundRect">
            <a:avLst/>
          </a:prstGeom>
          <a:solidFill>
            <a:schemeClr val="bg1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10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Contact : missions.cumul@ml.u-cergy.fr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4212521" y="897266"/>
            <a:ext cx="2711063" cy="4702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01929">
              <a:defRPr/>
            </a:pPr>
            <a:r>
              <a:rPr lang="fr-FR" sz="2456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Missions doctorales</a:t>
            </a:r>
          </a:p>
        </p:txBody>
      </p:sp>
      <p:graphicFrame>
        <p:nvGraphicFramePr>
          <p:cNvPr id="18" name="Tableau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2905188"/>
              </p:ext>
            </p:extLst>
          </p:nvPr>
        </p:nvGraphicFramePr>
        <p:xfrm>
          <a:off x="764520" y="1972575"/>
          <a:ext cx="8314896" cy="19920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3430">
                  <a:extLst>
                    <a:ext uri="{9D8B030D-6E8A-4147-A177-3AD203B41FA5}">
                      <a16:colId xmlns:a16="http://schemas.microsoft.com/office/drawing/2014/main" val="2846505229"/>
                    </a:ext>
                  </a:extLst>
                </a:gridCol>
                <a:gridCol w="1539569">
                  <a:extLst>
                    <a:ext uri="{9D8B030D-6E8A-4147-A177-3AD203B41FA5}">
                      <a16:colId xmlns:a16="http://schemas.microsoft.com/office/drawing/2014/main" val="2934257924"/>
                    </a:ext>
                  </a:extLst>
                </a:gridCol>
                <a:gridCol w="2523434">
                  <a:extLst>
                    <a:ext uri="{9D8B030D-6E8A-4147-A177-3AD203B41FA5}">
                      <a16:colId xmlns:a16="http://schemas.microsoft.com/office/drawing/2014/main" val="2319597050"/>
                    </a:ext>
                  </a:extLst>
                </a:gridCol>
                <a:gridCol w="2608463">
                  <a:extLst>
                    <a:ext uri="{9D8B030D-6E8A-4147-A177-3AD203B41FA5}">
                      <a16:colId xmlns:a16="http://schemas.microsoft.com/office/drawing/2014/main" val="124808321"/>
                    </a:ext>
                  </a:extLst>
                </a:gridCol>
              </a:tblGrid>
              <a:tr h="345368">
                <a:tc gridSpan="2">
                  <a:txBody>
                    <a:bodyPr/>
                    <a:lstStyle/>
                    <a:p>
                      <a:pPr algn="ctr"/>
                      <a:r>
                        <a:rPr lang="fr-FR" sz="1700" dirty="0"/>
                        <a:t>Missions</a:t>
                      </a:r>
                    </a:p>
                  </a:txBody>
                  <a:tcPr marL="80189" marR="80189" marT="40094" marB="40094"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700" dirty="0"/>
                        <a:t>Durée</a:t>
                      </a:r>
                    </a:p>
                  </a:txBody>
                  <a:tcPr marL="80189" marR="80189" marT="40094" marB="400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700" dirty="0"/>
                        <a:t>Formulaire</a:t>
                      </a:r>
                    </a:p>
                  </a:txBody>
                  <a:tcPr marL="80189" marR="80189" marT="40094" marB="40094"/>
                </a:tc>
                <a:extLst>
                  <a:ext uri="{0D108BD9-81ED-4DB2-BD59-A6C34878D82A}">
                    <a16:rowId xmlns:a16="http://schemas.microsoft.com/office/drawing/2014/main" val="3716154905"/>
                  </a:ext>
                </a:extLst>
              </a:tr>
              <a:tr h="345368">
                <a:tc gridSpan="2">
                  <a:txBody>
                    <a:bodyPr/>
                    <a:lstStyle/>
                    <a:p>
                      <a:pPr algn="ctr"/>
                      <a:r>
                        <a:rPr lang="fr-FR" sz="1700" dirty="0"/>
                        <a:t>Enseignement</a:t>
                      </a:r>
                    </a:p>
                  </a:txBody>
                  <a:tcPr marL="80189" marR="80189" marT="40094" marB="40094"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700" dirty="0"/>
                        <a:t>entre 60h et64h</a:t>
                      </a:r>
                    </a:p>
                  </a:txBody>
                  <a:tcPr marL="80189" marR="80189" marT="40094" marB="400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700" dirty="0"/>
                        <a:t>Enseignement</a:t>
                      </a:r>
                    </a:p>
                  </a:txBody>
                  <a:tcPr marL="80189" marR="80189" marT="40094" marB="40094"/>
                </a:tc>
                <a:extLst>
                  <a:ext uri="{0D108BD9-81ED-4DB2-BD59-A6C34878D82A}">
                    <a16:rowId xmlns:a16="http://schemas.microsoft.com/office/drawing/2014/main" val="2245400895"/>
                  </a:ext>
                </a:extLst>
              </a:tr>
              <a:tr h="345368">
                <a:tc rowSpan="3">
                  <a:txBody>
                    <a:bodyPr/>
                    <a:lstStyle/>
                    <a:p>
                      <a:pPr algn="ctr"/>
                      <a:r>
                        <a:rPr lang="fr-FR" sz="1700" dirty="0"/>
                        <a:t>Hors enseignement</a:t>
                      </a:r>
                    </a:p>
                  </a:txBody>
                  <a:tcPr marL="80189" marR="80189" marT="40094" marB="400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700" dirty="0"/>
                        <a:t>expertise</a:t>
                      </a:r>
                    </a:p>
                  </a:txBody>
                  <a:tcPr marL="80189" marR="80189" marT="40094" marB="40094"/>
                </a:tc>
                <a:tc rowSpan="3">
                  <a:txBody>
                    <a:bodyPr/>
                    <a:lstStyle/>
                    <a:p>
                      <a:pPr algn="ctr"/>
                      <a:endParaRPr lang="fr-FR" sz="1700" dirty="0"/>
                    </a:p>
                    <a:p>
                      <a:pPr algn="ctr"/>
                      <a:r>
                        <a:rPr lang="fr-FR" sz="1700" dirty="0"/>
                        <a:t>32 jours</a:t>
                      </a:r>
                    </a:p>
                  </a:txBody>
                  <a:tcPr marL="80189" marR="80189" marT="40094" marB="40094"/>
                </a:tc>
                <a:tc rowSpan="3">
                  <a:txBody>
                    <a:bodyPr/>
                    <a:lstStyle/>
                    <a:p>
                      <a:pPr algn="ctr"/>
                      <a:endParaRPr lang="fr-FR" sz="1700" dirty="0"/>
                    </a:p>
                    <a:p>
                      <a:pPr algn="ctr"/>
                      <a:r>
                        <a:rPr lang="fr-FR" sz="1700" dirty="0"/>
                        <a:t>Hors enseignement</a:t>
                      </a:r>
                    </a:p>
                  </a:txBody>
                  <a:tcPr marL="80189" marR="80189" marT="40094" marB="40094"/>
                </a:tc>
                <a:extLst>
                  <a:ext uri="{0D108BD9-81ED-4DB2-BD59-A6C34878D82A}">
                    <a16:rowId xmlns:a16="http://schemas.microsoft.com/office/drawing/2014/main" val="3978108241"/>
                  </a:ext>
                </a:extLst>
              </a:tr>
              <a:tr h="610547">
                <a:tc v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700" dirty="0"/>
                        <a:t>communication</a:t>
                      </a:r>
                    </a:p>
                  </a:txBody>
                  <a:tcPr marL="80189" marR="80189" marT="40094" marB="40094"/>
                </a:tc>
                <a:tc v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5738294"/>
                  </a:ext>
                </a:extLst>
              </a:tr>
              <a:tr h="345368">
                <a:tc v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700" dirty="0"/>
                        <a:t>IP exploitation</a:t>
                      </a:r>
                    </a:p>
                  </a:txBody>
                  <a:tcPr marL="80189" marR="80189" marT="40094" marB="40094"/>
                </a:tc>
                <a:tc v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14791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26694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EEB8DC85-151F-41DE-BE35-D1A727BBD4F9}"/>
              </a:ext>
            </a:extLst>
          </p:cNvPr>
          <p:cNvSpPr txBox="1"/>
          <p:nvPr/>
        </p:nvSpPr>
        <p:spPr>
          <a:xfrm>
            <a:off x="4080567" y="899145"/>
            <a:ext cx="33959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1.2 Mobilités et colloques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2D75EE0-5485-47FA-9B47-77CEA28369B7}"/>
              </a:ext>
            </a:extLst>
          </p:cNvPr>
          <p:cNvSpPr/>
          <p:nvPr/>
        </p:nvSpPr>
        <p:spPr>
          <a:xfrm>
            <a:off x="603115" y="1815092"/>
            <a:ext cx="9815209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Il est nécessaire d’anticiper les démarches pour :</a:t>
            </a:r>
          </a:p>
          <a:p>
            <a:endParaRPr lang="fr-FR" dirty="0"/>
          </a:p>
          <a:p>
            <a:r>
              <a:rPr lang="fr-FR" dirty="0"/>
              <a:t>1-	Trouver un financement :</a:t>
            </a:r>
          </a:p>
          <a:p>
            <a:r>
              <a:rPr lang="fr-FR" dirty="0"/>
              <a:t>-	Auprès du laboratoire : les laboratoires ont une ligne budgétaire pour les mobilités qui sont définies 1 an à l’avance</a:t>
            </a:r>
          </a:p>
          <a:p>
            <a:r>
              <a:rPr lang="fr-FR" dirty="0"/>
              <a:t>-	Auprès de votre Ecole doctorale : les Ecoles doctorales disposent d’un budget dédié aux mobilités qu’elles attribuent soit par des demandes individuelles soit directement au laboratoire. </a:t>
            </a:r>
          </a:p>
          <a:p>
            <a:r>
              <a:rPr lang="fr-FR" dirty="0"/>
              <a:t>-	Auprès du Collège doctoral : Appel à candidature pour des mobilités internationales (Europe et Hors Europe) / Bourses </a:t>
            </a:r>
            <a:r>
              <a:rPr lang="fr-FR" dirty="0" err="1"/>
              <a:t>Fullbright</a:t>
            </a: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Auprès d’organismes privés ou publics sur Appel à candidature </a:t>
            </a:r>
          </a:p>
          <a:p>
            <a:endParaRPr lang="fr-FR" dirty="0"/>
          </a:p>
          <a:p>
            <a:r>
              <a:rPr lang="fr-FR" dirty="0"/>
              <a:t>2-	Effectuer les réservations de billets d’avion/hébergement </a:t>
            </a:r>
          </a:p>
          <a:p>
            <a:endParaRPr lang="fr-FR" dirty="0"/>
          </a:p>
          <a:p>
            <a:r>
              <a:rPr lang="fr-FR" dirty="0"/>
              <a:t>3-	En cas de séjour dans un autre établissement, mettre en place à minima une convention d’accueil, et obtenir les autorisations si nécessaire.</a:t>
            </a:r>
          </a:p>
          <a:p>
            <a:endParaRPr lang="fr-FR" dirty="0"/>
          </a:p>
          <a:p>
            <a:r>
              <a:rPr lang="fr-FR" dirty="0"/>
              <a:t>4-	Etablir les titres de séjour</a:t>
            </a:r>
          </a:p>
          <a:p>
            <a:endParaRPr lang="fr-FR" dirty="0"/>
          </a:p>
          <a:p>
            <a:r>
              <a:rPr lang="fr-FR" dirty="0"/>
              <a:t>5-	Etablir un ordre de mission pour les doctorants sous contrat</a:t>
            </a:r>
          </a:p>
        </p:txBody>
      </p:sp>
    </p:spTree>
    <p:extLst>
      <p:ext uri="{BB962C8B-B14F-4D97-AF65-F5344CB8AC3E}">
        <p14:creationId xmlns:p14="http://schemas.microsoft.com/office/powerpoint/2010/main" val="3874126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614014" y="2000861"/>
            <a:ext cx="2887943" cy="4219575"/>
          </a:xfrm>
          <a:noFill/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fr-FR" sz="3157" dirty="0">
                <a:ln>
                  <a:solidFill>
                    <a:srgbClr val="FF5050"/>
                  </a:solidFill>
                </a:ln>
                <a:solidFill>
                  <a:srgbClr val="FF5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PROGRAMME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3589506" y="2101173"/>
            <a:ext cx="6573497" cy="344359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1. Présentation institutionnelle</a:t>
            </a:r>
          </a:p>
          <a:p>
            <a:pPr marL="0" indent="0">
              <a:buNone/>
            </a:pPr>
            <a:r>
              <a:rPr lang="fr-FR" dirty="0"/>
              <a:t>2. Les étapes clés de la thèse</a:t>
            </a:r>
          </a:p>
          <a:p>
            <a:pPr marL="0" indent="0">
              <a:buNone/>
            </a:pPr>
            <a:r>
              <a:rPr lang="fr-FR" dirty="0"/>
              <a:t>3. La formation doctorale</a:t>
            </a:r>
          </a:p>
          <a:p>
            <a:pPr marL="0" indent="0">
              <a:buNone/>
            </a:pPr>
            <a:r>
              <a:rPr lang="fr-FR" dirty="0"/>
              <a:t>4. Des services pour vous accompagner</a:t>
            </a:r>
          </a:p>
        </p:txBody>
      </p:sp>
    </p:spTree>
    <p:extLst>
      <p:ext uri="{BB962C8B-B14F-4D97-AF65-F5344CB8AC3E}">
        <p14:creationId xmlns:p14="http://schemas.microsoft.com/office/powerpoint/2010/main" val="22372579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28210C8F-3439-49BF-9BC8-01629E2F68AC}"/>
              </a:ext>
            </a:extLst>
          </p:cNvPr>
          <p:cNvSpPr txBox="1"/>
          <p:nvPr/>
        </p:nvSpPr>
        <p:spPr>
          <a:xfrm>
            <a:off x="4083509" y="1086183"/>
            <a:ext cx="42552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1.3 Les comités de suivi de thèse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2363FE4-098F-4150-B384-97F4624BAA47}"/>
              </a:ext>
            </a:extLst>
          </p:cNvPr>
          <p:cNvSpPr txBox="1"/>
          <p:nvPr/>
        </p:nvSpPr>
        <p:spPr>
          <a:xfrm>
            <a:off x="749031" y="2033081"/>
            <a:ext cx="1270989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Pourquoi ?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Qui ?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Quand ?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Comment ?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A6EC19F0-D687-4856-B615-06DC7C6853FF}"/>
              </a:ext>
            </a:extLst>
          </p:cNvPr>
          <p:cNvSpPr/>
          <p:nvPr/>
        </p:nvSpPr>
        <p:spPr>
          <a:xfrm>
            <a:off x="2334639" y="2033081"/>
            <a:ext cx="8035488" cy="14497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dirty="0"/>
              <a:t>Vérifier l'avancement des travaux de thèse 	</a:t>
            </a:r>
          </a:p>
          <a:p>
            <a:r>
              <a:rPr lang="fr-FR" sz="1600" dirty="0"/>
              <a:t>Assurer le bon déroulement de la thèse de doctorat (encadrement, environnement de travail) </a:t>
            </a:r>
          </a:p>
          <a:p>
            <a:r>
              <a:rPr lang="fr-FR" sz="1600" dirty="0"/>
              <a:t>Assurer la diffusion des résultats de la recherche (articles, conférences)</a:t>
            </a:r>
          </a:p>
          <a:p>
            <a:r>
              <a:rPr lang="fr-FR" sz="1600" dirty="0"/>
              <a:t>Discuter du projet professionnel et des formations suivies</a:t>
            </a: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8CC98459-8D0F-4D95-AF5E-6AC166AE738C}"/>
              </a:ext>
            </a:extLst>
          </p:cNvPr>
          <p:cNvSpPr/>
          <p:nvPr/>
        </p:nvSpPr>
        <p:spPr>
          <a:xfrm>
            <a:off x="2334639" y="4714267"/>
            <a:ext cx="8035486" cy="7629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/>
              <a:t>Entre juin et septembre</a:t>
            </a:r>
          </a:p>
          <a:p>
            <a:r>
              <a:rPr lang="fr-FR" dirty="0"/>
              <a:t>Avant la 3</a:t>
            </a:r>
            <a:r>
              <a:rPr lang="fr-FR" baseline="30000" dirty="0"/>
              <a:t>e</a:t>
            </a:r>
            <a:r>
              <a:rPr lang="fr-FR" dirty="0"/>
              <a:t> inscription et ensuite toutes les années jusqu’à la soutenance</a:t>
            </a:r>
          </a:p>
          <a:p>
            <a:endParaRPr lang="fr-FR" sz="1400" dirty="0"/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74977F40-8C2D-402E-A0D4-522BF0537ABB}"/>
              </a:ext>
            </a:extLst>
          </p:cNvPr>
          <p:cNvSpPr/>
          <p:nvPr/>
        </p:nvSpPr>
        <p:spPr>
          <a:xfrm>
            <a:off x="2334639" y="5657757"/>
            <a:ext cx="8035486" cy="17306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Le doctorant rédige un bilan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Entretien avec les membres du Comité pour vérifier l'avancement des travaux de thèse, la qualité scientifique de la thèse reste du ressort du directeur de thèse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S’assurer du bon déroulement de la thèse (encadrement, environnement de travail)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S’assurer de la diffusion des résultats de la recherche (articles, conférences)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Echanger sur le projet professionnel et les formations suivies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40655121-AD1F-41E4-87E0-1B05A6EDE026}"/>
              </a:ext>
            </a:extLst>
          </p:cNvPr>
          <p:cNvSpPr/>
          <p:nvPr/>
        </p:nvSpPr>
        <p:spPr>
          <a:xfrm>
            <a:off x="2334638" y="3615796"/>
            <a:ext cx="8035487" cy="9179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dirty="0"/>
              <a:t>La constitution du comité de suivi relève de la responsabilité du directeur/</a:t>
            </a:r>
            <a:r>
              <a:rPr lang="fr-FR" sz="1600" dirty="0" err="1"/>
              <a:t>trice</a:t>
            </a:r>
            <a:r>
              <a:rPr lang="fr-FR" sz="1600" dirty="0"/>
              <a:t> de laboratoire</a:t>
            </a:r>
          </a:p>
          <a:p>
            <a:r>
              <a:rPr lang="fr-FR" sz="1600" dirty="0"/>
              <a:t>Il est constitué d’au moins 2 membres dont 1 enseignant-chercheur de CY</a:t>
            </a:r>
          </a:p>
          <a:p>
            <a:r>
              <a:rPr lang="fr-FR" sz="1600" dirty="0"/>
              <a:t>Le directeur de thèse ne fait pas partie du comité de suivi</a:t>
            </a:r>
          </a:p>
        </p:txBody>
      </p:sp>
    </p:spTree>
    <p:extLst>
      <p:ext uri="{BB962C8B-B14F-4D97-AF65-F5344CB8AC3E}">
        <p14:creationId xmlns:p14="http://schemas.microsoft.com/office/powerpoint/2010/main" val="20282093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62E1E397-234C-4F91-BB96-C7610802EADF}"/>
              </a:ext>
            </a:extLst>
          </p:cNvPr>
          <p:cNvSpPr txBox="1"/>
          <p:nvPr/>
        </p:nvSpPr>
        <p:spPr>
          <a:xfrm>
            <a:off x="4221803" y="1324792"/>
            <a:ext cx="24399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1.4 La soutenance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8946D7C-CE8D-4033-A0B3-DEA9AF926434}"/>
              </a:ext>
            </a:extLst>
          </p:cNvPr>
          <p:cNvSpPr txBox="1"/>
          <p:nvPr/>
        </p:nvSpPr>
        <p:spPr>
          <a:xfrm>
            <a:off x="678399" y="2541795"/>
            <a:ext cx="973646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/>
              <a:t>Si elle a lieu avant le 31/12, pas de CST</a:t>
            </a:r>
          </a:p>
          <a:p>
            <a:endParaRPr lang="fr-F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/>
              <a:t>Le manuscrit et le jury/la date de la soutenance doivent être déposés à l'École doctorale (via ADUM) </a:t>
            </a:r>
            <a:r>
              <a:rPr lang="fr-FR" sz="2000" b="1" dirty="0"/>
              <a:t>10 semaines avant la date de la soutenance </a:t>
            </a:r>
            <a:r>
              <a:rPr lang="fr-FR" sz="2000" b="1" dirty="0">
                <a:solidFill>
                  <a:srgbClr val="FF0000"/>
                </a:solidFill>
              </a:rPr>
              <a:t>et au plus tard le 15 octobre.</a:t>
            </a:r>
          </a:p>
          <a:p>
            <a:endParaRPr lang="fr-F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/>
              <a:t>Qualifications pour un poste de Maître de conférences : Soutenance avant le 15 novembre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49B9AE7-2DCD-4F29-B8C0-C8C9DFA064E7}"/>
              </a:ext>
            </a:extLst>
          </p:cNvPr>
          <p:cNvSpPr txBox="1"/>
          <p:nvPr/>
        </p:nvSpPr>
        <p:spPr>
          <a:xfrm>
            <a:off x="510363" y="2080131"/>
            <a:ext cx="44953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0000FF"/>
                </a:solidFill>
              </a:rPr>
              <a:t>Soutenance avant le 31 décembre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18790C0-E47F-43A3-980A-6DEA59497A02}"/>
              </a:ext>
            </a:extLst>
          </p:cNvPr>
          <p:cNvSpPr txBox="1"/>
          <p:nvPr/>
        </p:nvSpPr>
        <p:spPr>
          <a:xfrm>
            <a:off x="510363" y="5096341"/>
            <a:ext cx="45549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0000FF"/>
                </a:solidFill>
              </a:rPr>
              <a:t>Soutenance après le 31 décembre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C609191-32C6-4381-B4C7-4F1FE369FFAD}"/>
              </a:ext>
            </a:extLst>
          </p:cNvPr>
          <p:cNvSpPr txBox="1"/>
          <p:nvPr/>
        </p:nvSpPr>
        <p:spPr>
          <a:xfrm>
            <a:off x="842601" y="5834773"/>
            <a:ext cx="84454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/>
              <a:t>Réinscription obligatoire avec l’organisation d’un CST avant le 30 septembre 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CEEA71C-F352-4D08-8356-C5312D8BC141}"/>
              </a:ext>
            </a:extLst>
          </p:cNvPr>
          <p:cNvSpPr txBox="1"/>
          <p:nvPr/>
        </p:nvSpPr>
        <p:spPr>
          <a:xfrm>
            <a:off x="840427" y="6511650"/>
            <a:ext cx="88703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CD11C4"/>
                </a:solidFill>
              </a:rPr>
              <a:t>→ La cérémonie de remise des diplômes a lieu en mars pour les diplômés de l’année précédente.</a:t>
            </a:r>
          </a:p>
        </p:txBody>
      </p:sp>
    </p:spTree>
    <p:extLst>
      <p:ext uri="{BB962C8B-B14F-4D97-AF65-F5344CB8AC3E}">
        <p14:creationId xmlns:p14="http://schemas.microsoft.com/office/powerpoint/2010/main" val="1065117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8F256D42-A88E-422D-B461-6442EB815738}"/>
              </a:ext>
            </a:extLst>
          </p:cNvPr>
          <p:cNvSpPr txBox="1"/>
          <p:nvPr/>
        </p:nvSpPr>
        <p:spPr>
          <a:xfrm>
            <a:off x="3172255" y="977683"/>
            <a:ext cx="5635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RÔLES DIRECTEUR DE LABORATOIRE/DIRECTEUR DE THESE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B7B8676-3D6E-49CA-8066-4C40E90DD2EA}"/>
              </a:ext>
            </a:extLst>
          </p:cNvPr>
          <p:cNvSpPr txBox="1"/>
          <p:nvPr/>
        </p:nvSpPr>
        <p:spPr>
          <a:xfrm>
            <a:off x="309816" y="2057677"/>
            <a:ext cx="437648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/>
              <a:t>C’est la personne juridiquement responsable de ce qui se passe dans l’unité qu’il/elle anime et dirige:</a:t>
            </a:r>
          </a:p>
          <a:p>
            <a:pPr algn="just"/>
            <a:endParaRPr lang="fr-FR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/>
              <a:t>participer au recrutement </a:t>
            </a:r>
            <a:r>
              <a:rPr lang="fr-FR" dirty="0">
                <a:latin typeface="Calibri" panose="020F0502020204030204" pitchFamily="34" charset="0"/>
              </a:rPr>
              <a:t>→ valide l’inscription et l’accueil du doctorant dans le laboratoire et signe la Charte des thèses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/>
              <a:t>favoriser l’intégration scientifique et matérielle du doctorant au sein de son laboratoire. </a:t>
            </a:r>
            <a:endParaRPr lang="fr-FR" dirty="0">
              <a:latin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>
                <a:latin typeface="Calibri" panose="020F0502020204030204" pitchFamily="34" charset="0"/>
              </a:rPr>
              <a:t> </a:t>
            </a:r>
            <a:r>
              <a:rPr lang="fr-FR" dirty="0" err="1">
                <a:latin typeface="Calibri" panose="020F0502020204030204" pitchFamily="34" charset="0"/>
              </a:rPr>
              <a:t>Etre</a:t>
            </a:r>
            <a:r>
              <a:rPr lang="fr-FR" dirty="0">
                <a:latin typeface="Calibri" panose="020F0502020204030204" pitchFamily="34" charset="0"/>
              </a:rPr>
              <a:t> référent pour l’organisation des Comités de suivi de thèses au sein du laboratoire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>
                <a:latin typeface="Calibri" panose="020F0502020204030204" pitchFamily="34" charset="0"/>
              </a:rPr>
              <a:t>est la première personne à contacter en cas de conflit</a:t>
            </a:r>
            <a:endParaRPr lang="fr-FR" dirty="0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21220CEC-929D-4F9F-B5F2-A1E38FE692FE}"/>
              </a:ext>
            </a:extLst>
          </p:cNvPr>
          <p:cNvCxnSpPr>
            <a:cxnSpLocks/>
          </p:cNvCxnSpPr>
          <p:nvPr/>
        </p:nvCxnSpPr>
        <p:spPr>
          <a:xfrm flipH="1">
            <a:off x="4613346" y="1678408"/>
            <a:ext cx="732560" cy="528285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ZoneTexte 5">
            <a:extLst>
              <a:ext uri="{FF2B5EF4-FFF2-40B4-BE49-F238E27FC236}">
                <a16:creationId xmlns:a16="http://schemas.microsoft.com/office/drawing/2014/main" id="{EB0D78D6-5EFA-4C43-A8C4-CF0588BF6170}"/>
              </a:ext>
            </a:extLst>
          </p:cNvPr>
          <p:cNvSpPr txBox="1"/>
          <p:nvPr/>
        </p:nvSpPr>
        <p:spPr>
          <a:xfrm>
            <a:off x="5267759" y="2057677"/>
            <a:ext cx="542405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Elaborer le projet de thèse (financement) et définir la mission et le calendrier de travail</a:t>
            </a:r>
          </a:p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Mettre en place une relation constructive avec le doctorant et l’aider à s’intégrer dans le laboratoire</a:t>
            </a:r>
          </a:p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Accompagner la progression du travail, déceler les éventuelles difficultés et chercher les moyens pour y remédier</a:t>
            </a:r>
          </a:p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Veiller à ce que le travail du doctorant se déroule dans un environnement éthique</a:t>
            </a:r>
          </a:p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Conseiller sur la stratégie de valorisation scientifique, économique et la vulgarisation des résultats.</a:t>
            </a:r>
          </a:p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Se préoccuper du bon développement de la carrière et de l’insertion professionnelle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F46E62D-240D-428C-B47F-D24DB0C36800}"/>
              </a:ext>
            </a:extLst>
          </p:cNvPr>
          <p:cNvSpPr txBox="1"/>
          <p:nvPr/>
        </p:nvSpPr>
        <p:spPr>
          <a:xfrm>
            <a:off x="1849582" y="1541618"/>
            <a:ext cx="1625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Dir</a:t>
            </a:r>
            <a:r>
              <a:rPr lang="fr-FR" dirty="0"/>
              <a:t>. Laboratoire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A205086-E2A9-4A05-B036-178E6DD8962F}"/>
              </a:ext>
            </a:extLst>
          </p:cNvPr>
          <p:cNvSpPr txBox="1"/>
          <p:nvPr/>
        </p:nvSpPr>
        <p:spPr>
          <a:xfrm>
            <a:off x="7301138" y="1493742"/>
            <a:ext cx="1357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Dir</a:t>
            </a:r>
            <a:r>
              <a:rPr lang="fr-FR" dirty="0"/>
              <a:t>. de thèse</a:t>
            </a:r>
          </a:p>
        </p:txBody>
      </p:sp>
    </p:spTree>
    <p:extLst>
      <p:ext uri="{BB962C8B-B14F-4D97-AF65-F5344CB8AC3E}">
        <p14:creationId xmlns:p14="http://schemas.microsoft.com/office/powerpoint/2010/main" val="3476467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73D46FA9-0AB7-634F-A079-A4C0961C5F97}"/>
              </a:ext>
            </a:extLst>
          </p:cNvPr>
          <p:cNvSpPr txBox="1"/>
          <p:nvPr/>
        </p:nvSpPr>
        <p:spPr>
          <a:xfrm>
            <a:off x="176858" y="3379983"/>
            <a:ext cx="9998841" cy="4466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79" u="sng" dirty="0"/>
              <a:t>Directeur de thèse </a:t>
            </a:r>
            <a:r>
              <a:rPr lang="fr-FR" sz="1579" dirty="0"/>
              <a:t>= Enseignant-Chercheur titulaire de l’HDR (ou assimilé) rattaché à un laboratoire (ou une équipe) rattaché à l’école doctorale</a:t>
            </a:r>
          </a:p>
          <a:p>
            <a:endParaRPr lang="fr-FR" sz="1579" dirty="0"/>
          </a:p>
          <a:p>
            <a:r>
              <a:rPr lang="fr-FR" sz="1579" u="sng" dirty="0"/>
              <a:t>Tuteur </a:t>
            </a:r>
            <a:r>
              <a:rPr lang="fr-FR" sz="1579" dirty="0"/>
              <a:t>: Expert du monde socio-économique (thèses CIFRE/ doctorat par le projet)</a:t>
            </a:r>
          </a:p>
          <a:p>
            <a:endParaRPr lang="fr-FR" sz="1579" dirty="0"/>
          </a:p>
          <a:p>
            <a:r>
              <a:rPr lang="fr-FR" sz="1579" u="sng" dirty="0"/>
              <a:t>Co-encadrant</a:t>
            </a:r>
            <a:r>
              <a:rPr lang="fr-FR" sz="1579" dirty="0"/>
              <a:t> = Enseignants-Chercheur / Chercheur /IR du même établissement ou non, mais pas forcément titulaire de l’HDR (</a:t>
            </a:r>
            <a:r>
              <a:rPr lang="fr-FR" sz="1579" b="1" dirty="0"/>
              <a:t>taux d’encadrement minimum 30%)</a:t>
            </a:r>
          </a:p>
          <a:p>
            <a:endParaRPr lang="fr-FR" sz="1579" dirty="0"/>
          </a:p>
          <a:p>
            <a:r>
              <a:rPr lang="fr-FR" sz="1579" u="sng" dirty="0"/>
              <a:t>Co-directeur</a:t>
            </a:r>
            <a:r>
              <a:rPr lang="fr-FR" sz="1579" dirty="0"/>
              <a:t> = 2 (ou plus) enseignants-chercheurs / chercheurs du même laboratoire, ou d’un autre laboratoire, ou d’un autre établissement (Convention de </a:t>
            </a:r>
            <a:r>
              <a:rPr lang="fr-FR" sz="1579" dirty="0" err="1"/>
              <a:t>co-direction</a:t>
            </a:r>
            <a:r>
              <a:rPr lang="fr-FR" sz="1579" dirty="0"/>
              <a:t>) y compris étranger, titulaires tous les deux ou plus de l’HDR (ou assimilé). Chaque co-directeur dirige selon un pourcentage défini (généralement 50/50) et un seul diplôme est délivré</a:t>
            </a:r>
          </a:p>
          <a:p>
            <a:endParaRPr lang="fr-FR" sz="1579" dirty="0"/>
          </a:p>
          <a:p>
            <a:r>
              <a:rPr lang="fr-FR" sz="1579" u="sng" dirty="0" err="1"/>
              <a:t>Co-tutelle</a:t>
            </a:r>
            <a:r>
              <a:rPr lang="fr-FR" sz="1579" dirty="0"/>
              <a:t> = Enseignant-Chercheur titulaire de l’HDR (ou assimilé) rattaché à un laboratoire (ou une équipe) rattaché à l’école doctorale + un professeur d’une université étrangère, du rang de professeur des universités dans le système local. Le </a:t>
            </a:r>
            <a:r>
              <a:rPr lang="fr-FR" sz="1579" dirty="0" err="1"/>
              <a:t>process</a:t>
            </a:r>
            <a:r>
              <a:rPr lang="fr-FR" sz="1579" dirty="0"/>
              <a:t> est plus complexe à mettre en place (on a 16 mois après l’inscription pour le faire) : il faut définir par convention où le doctorant paye ses droits d’inscription et où il soutient, ainsi que la « géométrie » du jury en fonction des réglementations nationales ; deux diplômes sont délivrés. Séjour de 12 mois minimum à CYU.</a:t>
            </a:r>
          </a:p>
          <a:p>
            <a:endParaRPr lang="fr-FR" sz="1579" dirty="0"/>
          </a:p>
        </p:txBody>
      </p:sp>
      <p:sp>
        <p:nvSpPr>
          <p:cNvPr id="12" name="Sous-titre 2">
            <a:extLst>
              <a:ext uri="{FF2B5EF4-FFF2-40B4-BE49-F238E27FC236}">
                <a16:creationId xmlns:a16="http://schemas.microsoft.com/office/drawing/2014/main" id="{59E293E6-7262-6349-BC7A-5FEEB821721A}"/>
              </a:ext>
            </a:extLst>
          </p:cNvPr>
          <p:cNvSpPr txBox="1">
            <a:spLocks/>
          </p:cNvSpPr>
          <p:nvPr/>
        </p:nvSpPr>
        <p:spPr>
          <a:xfrm>
            <a:off x="176858" y="1322483"/>
            <a:ext cx="10016388" cy="2057500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txBody>
          <a:bodyPr>
            <a:normAutofit fontScale="85000" lnSpcReduction="2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105" b="1" dirty="0">
                <a:solidFill>
                  <a:schemeClr val="tx1"/>
                </a:solidFill>
                <a:latin typeface="Calibri" panose="020F0502020204030204" pitchFamily="34" charset="0"/>
              </a:rPr>
              <a:t>Réglementation</a:t>
            </a:r>
          </a:p>
          <a:p>
            <a:r>
              <a:rPr lang="fr-FR" sz="1754" dirty="0">
                <a:solidFill>
                  <a:schemeClr val="tx1"/>
                </a:solidFill>
                <a:latin typeface="Calibri" panose="020F0502020204030204" pitchFamily="34" charset="0"/>
              </a:rPr>
              <a:t>Arrêté du 25 mai 2016 fixant le cadre national de la formation et les modalités conduisant à la délivrance du diplôme national de doctorat</a:t>
            </a:r>
          </a:p>
          <a:p>
            <a:r>
              <a:rPr lang="fr-FR" sz="1754" dirty="0">
                <a:solidFill>
                  <a:schemeClr val="tx1"/>
                </a:solidFill>
              </a:rPr>
              <a:t>Charte européenne du chercheur / Code de conduite pour le recrutement des chercheurs (11 mars 2005)</a:t>
            </a:r>
          </a:p>
          <a:p>
            <a:r>
              <a:rPr lang="fr-FR" sz="1754" dirty="0">
                <a:solidFill>
                  <a:schemeClr val="tx1"/>
                </a:solidFill>
              </a:rPr>
              <a:t>Statuts de l’ED</a:t>
            </a:r>
          </a:p>
          <a:p>
            <a:r>
              <a:rPr lang="fr-FR" sz="1754" dirty="0">
                <a:solidFill>
                  <a:schemeClr val="tx1"/>
                </a:solidFill>
              </a:rPr>
              <a:t>Règlement des études doctorales de l’Ecole Doctorale</a:t>
            </a:r>
          </a:p>
          <a:p>
            <a:r>
              <a:rPr lang="fr-FR" sz="1754" dirty="0">
                <a:solidFill>
                  <a:schemeClr val="tx1"/>
                </a:solidFill>
                <a:latin typeface="Calibri" panose="020F0502020204030204" pitchFamily="34" charset="0"/>
              </a:rPr>
              <a:t>Charte des thèses de l’Etablissement</a:t>
            </a:r>
          </a:p>
          <a:p>
            <a:endParaRPr lang="fr-FR" sz="1754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5993A4D3-9904-C14B-B48F-701C0A9BE789}"/>
              </a:ext>
            </a:extLst>
          </p:cNvPr>
          <p:cNvSpPr txBox="1">
            <a:spLocks/>
          </p:cNvSpPr>
          <p:nvPr/>
        </p:nvSpPr>
        <p:spPr>
          <a:xfrm>
            <a:off x="3729391" y="541671"/>
            <a:ext cx="5439460" cy="5585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806" dirty="0">
                <a:latin typeface="+mn-lt"/>
              </a:rPr>
              <a:t>CADRE REGLEMENTAIRE</a:t>
            </a:r>
          </a:p>
        </p:txBody>
      </p:sp>
    </p:spTree>
    <p:extLst>
      <p:ext uri="{BB962C8B-B14F-4D97-AF65-F5344CB8AC3E}">
        <p14:creationId xmlns:p14="http://schemas.microsoft.com/office/powerpoint/2010/main" val="2886310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209972" y="1196492"/>
            <a:ext cx="4525791" cy="5241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6" dirty="0">
                <a:solidFill>
                  <a:srgbClr val="FF0000"/>
                </a:solidFill>
                <a:latin typeface="Calibri" panose="020F0502020204030204" pitchFamily="34" charset="0"/>
              </a:rPr>
              <a:t>546 Doctorants en 2018-2019</a:t>
            </a:r>
          </a:p>
        </p:txBody>
      </p:sp>
      <p:graphicFrame>
        <p:nvGraphicFramePr>
          <p:cNvPr id="10" name="Graphique 9"/>
          <p:cNvGraphicFramePr>
            <a:graphicFrameLocks/>
          </p:cNvGraphicFramePr>
          <p:nvPr/>
        </p:nvGraphicFramePr>
        <p:xfrm>
          <a:off x="6193615" y="4232330"/>
          <a:ext cx="3119717" cy="22662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ZoneTexte 10"/>
          <p:cNvSpPr txBox="1"/>
          <p:nvPr/>
        </p:nvSpPr>
        <p:spPr>
          <a:xfrm>
            <a:off x="5474762" y="3763619"/>
            <a:ext cx="5552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latin typeface="Calibri" panose="020F0502020204030204" pitchFamily="34" charset="0"/>
              </a:rPr>
              <a:t>Budget 2019 = 93 200€  (170€ / doctorant) </a:t>
            </a:r>
          </a:p>
          <a:p>
            <a:r>
              <a:rPr lang="fr-FR" sz="2400" dirty="0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6758753" y="4904387"/>
            <a:ext cx="805029" cy="3353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579" dirty="0">
                <a:latin typeface="Calibri" panose="020F0502020204030204" pitchFamily="34" charset="0"/>
              </a:rPr>
              <a:t>38% ED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7779891" y="4799132"/>
            <a:ext cx="1112427" cy="767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79" dirty="0">
                <a:latin typeface="Calibri" panose="020F0502020204030204" pitchFamily="34" charset="0"/>
              </a:rPr>
              <a:t>62 % </a:t>
            </a:r>
          </a:p>
          <a:p>
            <a:pPr algn="ctr"/>
            <a:r>
              <a:rPr lang="fr-FR" sz="1403" dirty="0">
                <a:latin typeface="Calibri" panose="020F0502020204030204" pitchFamily="34" charset="0"/>
              </a:rPr>
              <a:t>Actions </a:t>
            </a:r>
          </a:p>
          <a:p>
            <a:pPr algn="ctr"/>
            <a:r>
              <a:rPr lang="fr-FR" sz="1403" dirty="0">
                <a:latin typeface="Calibri" panose="020F0502020204030204" pitchFamily="34" charset="0"/>
              </a:rPr>
              <a:t>transverses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10128" y="5028550"/>
            <a:ext cx="4790256" cy="10641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105" dirty="0">
                <a:latin typeface="Calibri" panose="020F0502020204030204" pitchFamily="34" charset="0"/>
              </a:rPr>
              <a:t>64 formations </a:t>
            </a:r>
            <a:r>
              <a:rPr lang="fr-FR" sz="1579" dirty="0">
                <a:latin typeface="Calibri" panose="020F0502020204030204" pitchFamily="34" charset="0"/>
              </a:rPr>
              <a:t>(hors disciplinaire) </a:t>
            </a:r>
            <a:endParaRPr lang="fr-FR" sz="2105" dirty="0">
              <a:latin typeface="Calibri" panose="020F0502020204030204" pitchFamily="34" charset="0"/>
            </a:endParaRPr>
          </a:p>
          <a:p>
            <a:pPr algn="ctr">
              <a:defRPr/>
            </a:pPr>
            <a:r>
              <a:rPr lang="fr-FR" sz="2105" dirty="0">
                <a:latin typeface="Calibri" panose="020F0502020204030204" pitchFamily="34" charset="0"/>
              </a:rPr>
              <a:t>600 doctorants formés</a:t>
            </a:r>
          </a:p>
          <a:p>
            <a:pPr algn="ctr">
              <a:defRPr/>
            </a:pPr>
            <a:r>
              <a:rPr lang="fr-FR" sz="2105" dirty="0">
                <a:latin typeface="Calibri" panose="020F0502020204030204" pitchFamily="34" charset="0"/>
              </a:rPr>
              <a:t>77% satisfaits</a:t>
            </a:r>
            <a:endParaRPr lang="fr-FR" sz="2456" dirty="0">
              <a:latin typeface="Calibri" panose="020F0502020204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575755" y="1327155"/>
            <a:ext cx="2955707" cy="21726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579"/>
          </a:p>
        </p:txBody>
      </p:sp>
      <p:sp>
        <p:nvSpPr>
          <p:cNvPr id="16" name="ZoneTexte 15"/>
          <p:cNvSpPr txBox="1"/>
          <p:nvPr/>
        </p:nvSpPr>
        <p:spPr>
          <a:xfrm>
            <a:off x="7077232" y="1334992"/>
            <a:ext cx="2098138" cy="7856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105" dirty="0">
                <a:latin typeface="Calibri" panose="020F0502020204030204" pitchFamily="34" charset="0"/>
              </a:rPr>
              <a:t>414 </a:t>
            </a:r>
            <a:r>
              <a:rPr lang="fr-FR" sz="2400" dirty="0">
                <a:latin typeface="Calibri" panose="020F0502020204030204" pitchFamily="34" charset="0"/>
              </a:rPr>
              <a:t>encadrants</a:t>
            </a:r>
            <a:r>
              <a:rPr lang="fr-FR" sz="2105" dirty="0">
                <a:latin typeface="Calibri" panose="020F0502020204030204" pitchFamily="34" charset="0"/>
              </a:rPr>
              <a:t> </a:t>
            </a:r>
          </a:p>
          <a:p>
            <a:r>
              <a:rPr lang="fr-FR" sz="2105" dirty="0">
                <a:latin typeface="Calibri" panose="020F0502020204030204" pitchFamily="34" charset="0"/>
              </a:rPr>
              <a:t>25 spécialités 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6972592" y="2267261"/>
            <a:ext cx="17865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latin typeface="Calibri" panose="020F0502020204030204" pitchFamily="34" charset="0"/>
              </a:rPr>
              <a:t>85 cotutelles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6618499" y="2768136"/>
            <a:ext cx="27413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latin typeface="Calibri" panose="020F0502020204030204" pitchFamily="34" charset="0"/>
              </a:rPr>
              <a:t>78 thèses soutenues</a:t>
            </a:r>
          </a:p>
        </p:txBody>
      </p:sp>
      <p:sp>
        <p:nvSpPr>
          <p:cNvPr id="19" name="Flèche vers le haut 18"/>
          <p:cNvSpPr/>
          <p:nvPr/>
        </p:nvSpPr>
        <p:spPr>
          <a:xfrm>
            <a:off x="8892318" y="2392572"/>
            <a:ext cx="159221" cy="171048"/>
          </a:xfrm>
          <a:prstGeom prst="up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579"/>
          </a:p>
        </p:txBody>
      </p:sp>
      <p:sp>
        <p:nvSpPr>
          <p:cNvPr id="22" name="Flèche vers le haut 21"/>
          <p:cNvSpPr/>
          <p:nvPr/>
        </p:nvSpPr>
        <p:spPr>
          <a:xfrm>
            <a:off x="9280216" y="2913444"/>
            <a:ext cx="159221" cy="171048"/>
          </a:xfrm>
          <a:prstGeom prst="up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579"/>
          </a:p>
        </p:txBody>
      </p:sp>
      <p:sp>
        <p:nvSpPr>
          <p:cNvPr id="23" name="ZoneTexte 22"/>
          <p:cNvSpPr txBox="1"/>
          <p:nvPr/>
        </p:nvSpPr>
        <p:spPr>
          <a:xfrm>
            <a:off x="4314879" y="566577"/>
            <a:ext cx="6095002" cy="4162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10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CHIFFRES 2019-2020 SUR LES 3 ED (AUJOURD’HUI 5)</a:t>
            </a:r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36" y="5177000"/>
            <a:ext cx="957634" cy="837930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150518" y="4807395"/>
            <a:ext cx="4964055" cy="14949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579"/>
          </a:p>
        </p:txBody>
      </p:sp>
      <p:graphicFrame>
        <p:nvGraphicFramePr>
          <p:cNvPr id="26" name="Graphique 25">
            <a:extLst>
              <a:ext uri="{FF2B5EF4-FFF2-40B4-BE49-F238E27FC236}">
                <a16:creationId xmlns:a16="http://schemas.microsoft.com/office/drawing/2014/main" id="{9CC8C40D-844F-4A9A-B2E2-DBF94FCE20A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8595000"/>
              </p:ext>
            </p:extLst>
          </p:nvPr>
        </p:nvGraphicFramePr>
        <p:xfrm>
          <a:off x="-234365" y="1416723"/>
          <a:ext cx="6032818" cy="35302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101667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06699" y="1197661"/>
            <a:ext cx="8248092" cy="4162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10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Ecole Doctorale n°628 Arts, Humanités, Sciences Sociales : François </a:t>
            </a:r>
            <a:r>
              <a:rPr lang="fr-FR" sz="210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Pernot</a:t>
            </a:r>
            <a:endParaRPr lang="fr-FR" sz="210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53876" y="1613929"/>
            <a:ext cx="6100429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Liste des 6 unités de recherche (7 en 2021) rattachées à l’Ecole doctorale n°628</a:t>
            </a:r>
            <a:endParaRPr lang="fr-FR" dirty="0"/>
          </a:p>
          <a:p>
            <a:r>
              <a:rPr lang="fr-FR" sz="1600" dirty="0"/>
              <a:t> </a:t>
            </a:r>
          </a:p>
          <a:p>
            <a:pPr lvl="0"/>
            <a:r>
              <a:rPr lang="fr-FR" sz="1600" b="1" dirty="0"/>
              <a:t>EA 7392 AGORA </a:t>
            </a:r>
            <a:r>
              <a:rPr lang="fr-FR" sz="1600" dirty="0"/>
              <a:t>(CY Cergy Paris Université)</a:t>
            </a:r>
          </a:p>
          <a:p>
            <a:pPr lvl="0"/>
            <a:r>
              <a:rPr lang="fr-FR" sz="1600" dirty="0"/>
              <a:t>UMR « Héritage : patrimoine/s, culture/s, création/s » (CNRS/ministère de la Culture/CY Cergy Paris Université)</a:t>
            </a:r>
          </a:p>
          <a:p>
            <a:pPr lvl="0"/>
            <a:r>
              <a:rPr lang="fr-FR" sz="1600" b="1" dirty="0">
                <a:solidFill>
                  <a:srgbClr val="FF0000"/>
                </a:solidFill>
              </a:rPr>
              <a:t>UMR Héritages </a:t>
            </a:r>
            <a:r>
              <a:rPr lang="fr-FR" sz="1600" dirty="0">
                <a:solidFill>
                  <a:srgbClr val="FF0000"/>
                </a:solidFill>
              </a:rPr>
              <a:t>(CY Cergy Paris Université – EHESS – CNRS) en janvier 2021</a:t>
            </a:r>
          </a:p>
          <a:p>
            <a:pPr lvl="0"/>
            <a:r>
              <a:rPr lang="fr-FR" sz="1600" b="1" dirty="0"/>
              <a:t>EA 7518 LT2D </a:t>
            </a:r>
            <a:r>
              <a:rPr lang="fr-FR" sz="1600" dirty="0"/>
              <a:t>« Lexiques, Textes, Discours, Dictionnaires »</a:t>
            </a:r>
          </a:p>
          <a:p>
            <a:pPr lvl="0"/>
            <a:r>
              <a:rPr lang="fr-FR" sz="1600" b="1" dirty="0"/>
              <a:t>EA 4112 MRTE </a:t>
            </a:r>
            <a:r>
              <a:rPr lang="fr-FR" sz="1600" dirty="0"/>
              <a:t>« Mobilités Réseaux Territoires Environnement » (CY Cergy Paris Université)</a:t>
            </a:r>
          </a:p>
          <a:p>
            <a:pPr lvl="0"/>
            <a:r>
              <a:rPr lang="fr-FR" sz="1600" b="1" dirty="0"/>
              <a:t>Unité de recherche </a:t>
            </a:r>
            <a:r>
              <a:rPr lang="fr-FR" sz="1600" b="1" dirty="0" err="1"/>
              <a:t>LaRA</a:t>
            </a:r>
            <a:r>
              <a:rPr lang="fr-FR" sz="1600" b="1" dirty="0"/>
              <a:t> </a:t>
            </a:r>
            <a:r>
              <a:rPr lang="fr-FR" sz="1600" dirty="0"/>
              <a:t>« Laboratoire de recherche en art » (École nationale supérieure d’arts Paris-Cergy)</a:t>
            </a:r>
          </a:p>
          <a:p>
            <a:pPr lvl="0"/>
            <a:r>
              <a:rPr lang="fr-FR" sz="1600" b="1" dirty="0"/>
              <a:t>Unité de recherche </a:t>
            </a:r>
            <a:r>
              <a:rPr lang="fr-FR" sz="1600" b="1" dirty="0" err="1"/>
              <a:t>LéAV</a:t>
            </a:r>
            <a:r>
              <a:rPr lang="fr-FR" sz="1600" b="1" dirty="0"/>
              <a:t> </a:t>
            </a:r>
            <a:r>
              <a:rPr lang="fr-FR" sz="1600" dirty="0"/>
              <a:t>« Laboratoire de recherche de l’école nationale supérieure d’architecture de Versailles » (Ecole nationale supérieure d’architecture de Versailles) – Le </a:t>
            </a:r>
            <a:r>
              <a:rPr lang="fr-FR" sz="1600" dirty="0" err="1"/>
              <a:t>LéaV</a:t>
            </a:r>
            <a:r>
              <a:rPr lang="fr-FR" sz="1600" dirty="0"/>
              <a:t> est également membre de l’école doctorale SHS (Université de Paris-Saclay), une équipe « </a:t>
            </a:r>
            <a:r>
              <a:rPr lang="fr-FR" sz="1600" dirty="0" err="1"/>
              <a:t>LéAV</a:t>
            </a:r>
            <a:r>
              <a:rPr lang="fr-FR" sz="1600" dirty="0"/>
              <a:t>-CYU » est donc identifiée.</a:t>
            </a:r>
          </a:p>
          <a:p>
            <a:pPr lvl="0"/>
            <a:r>
              <a:rPr lang="fr-FR" sz="1600" b="1" dirty="0"/>
              <a:t>Unité de recherche LAREP </a:t>
            </a:r>
            <a:r>
              <a:rPr lang="fr-FR" sz="1600" dirty="0"/>
              <a:t>« Laboratoire de recherche de l'École nationale supérieure de paysage de Versailles-Marseille » (École nationale supérieure de paysage de Versailles-Marseille). – Le LAREP est également membre de l’école doctorale ABIES 529, une équipe « LAREP-CYU » est donc identifiée.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98188AF-6515-1649-A666-FB83489CD2E3}"/>
              </a:ext>
            </a:extLst>
          </p:cNvPr>
          <p:cNvSpPr/>
          <p:nvPr/>
        </p:nvSpPr>
        <p:spPr>
          <a:xfrm>
            <a:off x="6836242" y="1613929"/>
            <a:ext cx="3544923" cy="5793316"/>
          </a:xfrm>
          <a:prstGeom prst="rect">
            <a:avLst/>
          </a:prstGeom>
          <a:solidFill>
            <a:srgbClr val="B685D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b="1" dirty="0">
                <a:solidFill>
                  <a:schemeClr val="tx1"/>
                </a:solidFill>
              </a:rPr>
              <a:t>CONSEIL ED AHSS</a:t>
            </a:r>
          </a:p>
          <a:p>
            <a:endParaRPr lang="fr-FR" sz="2000" b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12 membres dont les directeurs ou représentants permanents des laboratoires ou des organismes + 2 BIATSS </a:t>
            </a:r>
          </a:p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4 représentants des  doctorants</a:t>
            </a:r>
          </a:p>
          <a:p>
            <a:r>
              <a:rPr lang="fr-FR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1 membre extérieur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Invités permanents</a:t>
            </a:r>
          </a:p>
          <a:p>
            <a:pPr>
              <a:lnSpc>
                <a:spcPct val="150000"/>
              </a:lnSpc>
            </a:pPr>
            <a:endParaRPr lang="fr-FR" dirty="0"/>
          </a:p>
          <a:p>
            <a:pPr>
              <a:lnSpc>
                <a:spcPct val="150000"/>
              </a:lnSpc>
            </a:pPr>
            <a:r>
              <a:rPr lang="fr-FR" b="1" dirty="0">
                <a:solidFill>
                  <a:schemeClr val="tx1"/>
                </a:solidFill>
                <a:latin typeface="Calibri" panose="020F0502020204030204" pitchFamily="34" charset="0"/>
              </a:rPr>
              <a:t>→ </a:t>
            </a:r>
            <a:r>
              <a:rPr lang="fr-FR" b="1" dirty="0">
                <a:solidFill>
                  <a:schemeClr val="tx1"/>
                </a:solidFill>
              </a:rPr>
              <a:t>2 à 4 réunions/an</a:t>
            </a:r>
          </a:p>
        </p:txBody>
      </p:sp>
    </p:spTree>
    <p:extLst>
      <p:ext uri="{BB962C8B-B14F-4D97-AF65-F5344CB8AC3E}">
        <p14:creationId xmlns:p14="http://schemas.microsoft.com/office/powerpoint/2010/main" val="2474725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1A9DBFF-20F1-486A-8054-9685B99DC4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063" y="1789622"/>
            <a:ext cx="1616553" cy="21580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6211DEC6-E37B-4869-B9CD-DD0A8C06C3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7337" y="1926866"/>
            <a:ext cx="2175610" cy="21538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B4261327-8C8B-44C8-9F46-52277B9962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2944" y="1899765"/>
            <a:ext cx="1391823" cy="21031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C8F7C738-4099-4F2E-906B-328F656217ED}"/>
              </a:ext>
            </a:extLst>
          </p:cNvPr>
          <p:cNvSpPr txBox="1"/>
          <p:nvPr/>
        </p:nvSpPr>
        <p:spPr>
          <a:xfrm>
            <a:off x="4122796" y="778213"/>
            <a:ext cx="2624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Doctorants représentants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D8FCB13-F3A6-4C74-8546-722C9A871B14}"/>
              </a:ext>
            </a:extLst>
          </p:cNvPr>
          <p:cNvSpPr txBox="1"/>
          <p:nvPr/>
        </p:nvSpPr>
        <p:spPr>
          <a:xfrm>
            <a:off x="462035" y="4002899"/>
            <a:ext cx="29306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Raphaël Orange-Leroy</a:t>
            </a:r>
          </a:p>
          <a:p>
            <a:pPr algn="ctr"/>
            <a:r>
              <a:rPr lang="fr-FR" dirty="0"/>
              <a:t> </a:t>
            </a:r>
            <a:r>
              <a:rPr lang="fr-FR" dirty="0">
                <a:hlinkClick r:id="rId5"/>
              </a:rPr>
              <a:t>raphael.orange-leroy@cyu.fr</a:t>
            </a:r>
            <a:endParaRPr lang="fr-FR" dirty="0"/>
          </a:p>
          <a:p>
            <a:pPr algn="ctr"/>
            <a:endParaRPr lang="fr-FR" dirty="0"/>
          </a:p>
          <a:p>
            <a:pPr algn="ctr"/>
            <a:r>
              <a:rPr lang="fr-FR" dirty="0"/>
              <a:t>AGORA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466DBA0-F31C-4ADF-81C3-0EE2FEFEC533}"/>
              </a:ext>
            </a:extLst>
          </p:cNvPr>
          <p:cNvSpPr txBox="1"/>
          <p:nvPr/>
        </p:nvSpPr>
        <p:spPr>
          <a:xfrm>
            <a:off x="7349996" y="4002899"/>
            <a:ext cx="21977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err="1"/>
              <a:t>Abdelouafi</a:t>
            </a:r>
            <a:r>
              <a:rPr lang="fr-FR" dirty="0"/>
              <a:t> El </a:t>
            </a:r>
            <a:r>
              <a:rPr lang="fr-FR" dirty="0" err="1"/>
              <a:t>Otmani</a:t>
            </a:r>
            <a:endParaRPr lang="fr-FR" dirty="0"/>
          </a:p>
          <a:p>
            <a:pPr algn="ctr"/>
            <a:r>
              <a:rPr lang="fr-FR" dirty="0">
                <a:hlinkClick r:id="rId6"/>
              </a:rPr>
              <a:t>elotmani@gmail.com</a:t>
            </a:r>
            <a:endParaRPr lang="fr-FR" dirty="0"/>
          </a:p>
          <a:p>
            <a:pPr algn="ctr"/>
            <a:endParaRPr lang="fr-FR" dirty="0"/>
          </a:p>
          <a:p>
            <a:pPr algn="ctr"/>
            <a:r>
              <a:rPr lang="fr-FR" dirty="0"/>
              <a:t>AGORA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4A8BA25-5CBB-41DE-9C86-A4021FBE2AF9}"/>
              </a:ext>
            </a:extLst>
          </p:cNvPr>
          <p:cNvSpPr txBox="1"/>
          <p:nvPr/>
        </p:nvSpPr>
        <p:spPr>
          <a:xfrm>
            <a:off x="4202209" y="4080720"/>
            <a:ext cx="24658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Marie Marchand</a:t>
            </a:r>
          </a:p>
          <a:p>
            <a:pPr algn="ctr"/>
            <a:r>
              <a:rPr lang="fr-FR" dirty="0">
                <a:hlinkClick r:id="rId7"/>
              </a:rPr>
              <a:t>marie.marchand@cyu.fr</a:t>
            </a:r>
            <a:endParaRPr lang="fr-FR" dirty="0"/>
          </a:p>
          <a:p>
            <a:pPr algn="ctr"/>
            <a:endParaRPr lang="fr-FR" dirty="0"/>
          </a:p>
          <a:p>
            <a:pPr algn="ctr"/>
            <a:r>
              <a:rPr lang="fr-FR" dirty="0"/>
              <a:t>AGORA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0E20797-8453-416E-8CE2-3326741EF06A}"/>
              </a:ext>
            </a:extLst>
          </p:cNvPr>
          <p:cNvSpPr txBox="1"/>
          <p:nvPr/>
        </p:nvSpPr>
        <p:spPr>
          <a:xfrm>
            <a:off x="3278082" y="5680954"/>
            <a:ext cx="3447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Prochaines élections en Mars 2021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CE27B148-EA89-4A45-9E55-1632D2DAC93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47337" y="6088769"/>
            <a:ext cx="1385385" cy="138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527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BD691640-56DF-6343-9C58-CCDFC015A4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3748" y="337758"/>
            <a:ext cx="1558847" cy="1091193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38412BDD-CAFB-3F42-9F21-43A3FF2D43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" t="27396" r="1128" b="29675"/>
          <a:stretch/>
        </p:blipFill>
        <p:spPr bwMode="auto">
          <a:xfrm>
            <a:off x="1767944" y="4433065"/>
            <a:ext cx="7090418" cy="15212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705C5687-E79E-6749-AA96-77C9741623F5}"/>
              </a:ext>
            </a:extLst>
          </p:cNvPr>
          <p:cNvSpPr txBox="1"/>
          <p:nvPr/>
        </p:nvSpPr>
        <p:spPr>
          <a:xfrm>
            <a:off x="302715" y="1718670"/>
            <a:ext cx="97966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b="1" dirty="0">
                <a:latin typeface="Avenir" panose="02000503020000020003" pitchFamily="2" charset="0"/>
              </a:rPr>
              <a:t>Ecole universitaire de recherche Humanités, Création, Patrimoine</a:t>
            </a:r>
          </a:p>
          <a:p>
            <a:pPr algn="just"/>
            <a:endParaRPr lang="fr-FR" dirty="0">
              <a:latin typeface="Avenir" panose="02000503020000020003" pitchFamily="2" charset="0"/>
            </a:endParaRPr>
          </a:p>
          <a:p>
            <a:pPr algn="just"/>
            <a:r>
              <a:rPr lang="fr-FR" dirty="0">
                <a:latin typeface="Avenir" panose="02000503020000020003" pitchFamily="2" charset="0"/>
              </a:rPr>
              <a:t>Lauréat de la première vague de l’AAP EUR du PIA</a:t>
            </a:r>
          </a:p>
          <a:p>
            <a:pPr algn="just"/>
            <a:endParaRPr lang="fr-FR" dirty="0">
              <a:latin typeface="Avenir" panose="02000503020000020003" pitchFamily="2" charset="0"/>
            </a:endParaRPr>
          </a:p>
          <a:p>
            <a:pPr algn="just"/>
            <a:endParaRPr lang="fr-FR" dirty="0">
              <a:latin typeface="Avenir" panose="02000503020000020003" pitchFamily="2" charset="0"/>
            </a:endParaRPr>
          </a:p>
          <a:p>
            <a:pPr algn="just"/>
            <a:endParaRPr lang="fr-FR" dirty="0">
              <a:latin typeface="Avenir" panose="02000503020000020003" pitchFamily="2" charset="0"/>
            </a:endParaRPr>
          </a:p>
          <a:p>
            <a:pPr algn="just"/>
            <a:r>
              <a:rPr lang="fr-FR" dirty="0">
                <a:latin typeface="Avenir" panose="02000503020000020003" pitchFamily="2" charset="0"/>
              </a:rPr>
              <a:t>L’EUR se propose d’affilier les 2 </a:t>
            </a:r>
            <a:r>
              <a:rPr lang="fr-FR" dirty="0" err="1">
                <a:latin typeface="Avenir" panose="02000503020000020003" pitchFamily="2" charset="0"/>
              </a:rPr>
              <a:t>UFRs</a:t>
            </a:r>
            <a:r>
              <a:rPr lang="fr-FR" dirty="0">
                <a:latin typeface="Avenir" panose="02000503020000020003" pitchFamily="2" charset="0"/>
              </a:rPr>
              <a:t> de Sciences Humaines et Sociales de CYU et 4 écoles prestigieuses pour créer un cluster autour du Patrimoine et de la Création</a:t>
            </a:r>
          </a:p>
        </p:txBody>
      </p:sp>
      <p:pic>
        <p:nvPicPr>
          <p:cNvPr id="15" name="image5.jpg">
            <a:extLst>
              <a:ext uri="{FF2B5EF4-FFF2-40B4-BE49-F238E27FC236}">
                <a16:creationId xmlns:a16="http://schemas.microsoft.com/office/drawing/2014/main" id="{268BC1DE-2A49-F643-85EF-931AAC041E49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5890715" y="2134368"/>
            <a:ext cx="768629" cy="738464"/>
          </a:xfrm>
          <a:prstGeom prst="rect">
            <a:avLst/>
          </a:prstGeom>
          <a:ln/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3E3F61E4-EC1E-A84C-8233-93697540F2B8}"/>
              </a:ext>
            </a:extLst>
          </p:cNvPr>
          <p:cNvSpPr txBox="1"/>
          <p:nvPr/>
        </p:nvSpPr>
        <p:spPr>
          <a:xfrm>
            <a:off x="207181" y="6394590"/>
            <a:ext cx="2732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>
                <a:latin typeface="Avenir" panose="02000503020000020003" pitchFamily="2" charset="0"/>
              </a:rPr>
              <a:t>Partenaire associé </a:t>
            </a:r>
          </a:p>
        </p:txBody>
      </p:sp>
      <p:pic>
        <p:nvPicPr>
          <p:cNvPr id="17" name="Image 16" descr="C:\Users\eleiteba\Desktop\FSP.jpg">
            <a:extLst>
              <a:ext uri="{FF2B5EF4-FFF2-40B4-BE49-F238E27FC236}">
                <a16:creationId xmlns:a16="http://schemas.microsoft.com/office/drawing/2014/main" id="{C0F0634A-0CAC-754D-AA2F-C3F34008DC6F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8"/>
          <a:stretch/>
        </p:blipFill>
        <p:spPr bwMode="auto">
          <a:xfrm>
            <a:off x="2839363" y="6150447"/>
            <a:ext cx="1255932" cy="9259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EB0B1172-E12F-774C-B581-932FF2E9D2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40558" y="6211120"/>
            <a:ext cx="1219796" cy="804615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AD6CFDDA-64B7-0B4D-B266-4D57AFE6817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19049" y="6070447"/>
            <a:ext cx="879110" cy="1085960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7A99501C-3B83-F544-AFB4-6708D758F604}"/>
              </a:ext>
            </a:extLst>
          </p:cNvPr>
          <p:cNvSpPr txBox="1"/>
          <p:nvPr/>
        </p:nvSpPr>
        <p:spPr>
          <a:xfrm>
            <a:off x="6265744" y="6405769"/>
            <a:ext cx="2732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>
                <a:latin typeface="Avenir" panose="02000503020000020003" pitchFamily="2" charset="0"/>
              </a:rPr>
              <a:t>Et avec </a:t>
            </a:r>
          </a:p>
        </p:txBody>
      </p:sp>
    </p:spTree>
    <p:extLst>
      <p:ext uri="{BB962C8B-B14F-4D97-AF65-F5344CB8AC3E}">
        <p14:creationId xmlns:p14="http://schemas.microsoft.com/office/powerpoint/2010/main" val="3252797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A3F33C3E-E06E-CE46-9515-44C7447F421C}"/>
              </a:ext>
            </a:extLst>
          </p:cNvPr>
          <p:cNvSpPr txBox="1"/>
          <p:nvPr/>
        </p:nvSpPr>
        <p:spPr>
          <a:xfrm>
            <a:off x="129538" y="1193586"/>
            <a:ext cx="9887919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 algn="just">
              <a:buFont typeface="Arial" charset="0"/>
              <a:buChar char="•"/>
            </a:pPr>
            <a:endParaRPr lang="fr-FR" dirty="0">
              <a:latin typeface="Avenir" panose="02000503020000020003" pitchFamily="2" charset="0"/>
            </a:endParaRPr>
          </a:p>
          <a:p>
            <a:pPr marL="742950" lvl="1" indent="-285750" algn="just">
              <a:buFont typeface="Arial" charset="0"/>
              <a:buChar char="•"/>
            </a:pPr>
            <a:endParaRPr lang="fr-FR" dirty="0">
              <a:latin typeface="Avenir" panose="02000503020000020003" pitchFamily="2" charset="0"/>
            </a:endParaRPr>
          </a:p>
          <a:p>
            <a:pPr marL="742950" lvl="1" indent="-285750" algn="just">
              <a:buFont typeface="Arial" charset="0"/>
              <a:buChar char="•"/>
            </a:pPr>
            <a:r>
              <a:rPr lang="fr-FR" dirty="0">
                <a:latin typeface="Avenir" panose="02000503020000020003" pitchFamily="2" charset="0"/>
              </a:rPr>
              <a:t>Mise en place d’une </a:t>
            </a:r>
            <a:r>
              <a:rPr lang="fr-FR" b="1" dirty="0">
                <a:latin typeface="Avenir" panose="02000503020000020003" pitchFamily="2" charset="0"/>
              </a:rPr>
              <a:t>méthodologie innovante par le projet </a:t>
            </a:r>
            <a:r>
              <a:rPr lang="fr-FR" dirty="0">
                <a:latin typeface="Avenir" panose="02000503020000020003" pitchFamily="2" charset="0"/>
              </a:rPr>
              <a:t>: « practice-</a:t>
            </a:r>
            <a:r>
              <a:rPr lang="fr-FR" dirty="0" err="1">
                <a:latin typeface="Avenir" panose="02000503020000020003" pitchFamily="2" charset="0"/>
              </a:rPr>
              <a:t>based</a:t>
            </a:r>
            <a:r>
              <a:rPr lang="fr-FR" dirty="0">
                <a:latin typeface="Avenir" panose="02000503020000020003" pitchFamily="2" charset="0"/>
              </a:rPr>
              <a:t> </a:t>
            </a:r>
            <a:r>
              <a:rPr lang="fr-FR" dirty="0" err="1">
                <a:latin typeface="Avenir" panose="02000503020000020003" pitchFamily="2" charset="0"/>
              </a:rPr>
              <a:t>research</a:t>
            </a:r>
            <a:r>
              <a:rPr lang="fr-FR" dirty="0">
                <a:latin typeface="Avenir" panose="02000503020000020003" pitchFamily="2" charset="0"/>
              </a:rPr>
              <a:t> » </a:t>
            </a:r>
          </a:p>
          <a:p>
            <a:pPr algn="just"/>
            <a:endParaRPr lang="fr-FR" dirty="0">
              <a:latin typeface="Avenir" panose="02000503020000020003" pitchFamily="2" charset="0"/>
            </a:endParaRPr>
          </a:p>
          <a:p>
            <a:pPr marL="742950" lvl="1" indent="-285750" algn="just">
              <a:buFont typeface="Arial" charset="0"/>
              <a:buChar char="•"/>
            </a:pPr>
            <a:r>
              <a:rPr lang="fr-FR" dirty="0">
                <a:latin typeface="Avenir" panose="02000503020000020003" pitchFamily="2" charset="0"/>
              </a:rPr>
              <a:t>Création prochaine d’un </a:t>
            </a:r>
            <a:r>
              <a:rPr lang="fr-FR" b="1" dirty="0">
                <a:latin typeface="Avenir" panose="02000503020000020003" pitchFamily="2" charset="0"/>
              </a:rPr>
              <a:t>Master 2 transversal</a:t>
            </a:r>
            <a:r>
              <a:rPr lang="fr-FR" dirty="0">
                <a:latin typeface="Avenir" panose="02000503020000020003" pitchFamily="2" charset="0"/>
              </a:rPr>
              <a:t>, bilingue et interinstitutionnel en patrimoine et création</a:t>
            </a:r>
          </a:p>
          <a:p>
            <a:pPr marL="742950" lvl="1" indent="-285750" algn="just">
              <a:buFont typeface="Arial" charset="0"/>
              <a:buChar char="•"/>
            </a:pPr>
            <a:endParaRPr lang="fr-FR" dirty="0">
              <a:latin typeface="Avenir" panose="02000503020000020003" pitchFamily="2" charset="0"/>
            </a:endParaRPr>
          </a:p>
          <a:p>
            <a:pPr marL="742950" lvl="1" indent="-285750" algn="just">
              <a:buFont typeface="Arial" charset="0"/>
              <a:buChar char="•"/>
            </a:pPr>
            <a:r>
              <a:rPr lang="fr-FR" dirty="0">
                <a:latin typeface="Avenir" panose="02000503020000020003" pitchFamily="2" charset="0"/>
              </a:rPr>
              <a:t>Création d’ un nouveau </a:t>
            </a:r>
            <a:r>
              <a:rPr lang="fr-FR" b="1" dirty="0">
                <a:latin typeface="Avenir" panose="02000503020000020003" pitchFamily="2" charset="0"/>
              </a:rPr>
              <a:t>doctorat par projet (</a:t>
            </a:r>
            <a:r>
              <a:rPr lang="fr-FR" b="1" i="1" dirty="0">
                <a:latin typeface="Avenir" panose="02000503020000020003" pitchFamily="2" charset="0"/>
              </a:rPr>
              <a:t>Practice-</a:t>
            </a:r>
            <a:r>
              <a:rPr lang="fr-FR" b="1" i="1" dirty="0" err="1">
                <a:latin typeface="Avenir" panose="02000503020000020003" pitchFamily="2" charset="0"/>
              </a:rPr>
              <a:t>led</a:t>
            </a:r>
            <a:r>
              <a:rPr lang="fr-FR" b="1" i="1" dirty="0">
                <a:latin typeface="Avenir" panose="02000503020000020003" pitchFamily="2" charset="0"/>
              </a:rPr>
              <a:t> </a:t>
            </a:r>
            <a:r>
              <a:rPr lang="fr-FR" b="1" i="1" dirty="0" err="1">
                <a:latin typeface="Avenir" panose="02000503020000020003" pitchFamily="2" charset="0"/>
              </a:rPr>
              <a:t>research</a:t>
            </a:r>
            <a:r>
              <a:rPr lang="fr-FR" b="1" i="1" dirty="0">
                <a:latin typeface="Avenir" panose="02000503020000020003" pitchFamily="2" charset="0"/>
              </a:rPr>
              <a:t>)</a:t>
            </a:r>
          </a:p>
          <a:p>
            <a:pPr marL="1200150" lvl="2" indent="-285750" algn="just">
              <a:buFont typeface="Arial" charset="0"/>
              <a:buChar char="•"/>
            </a:pPr>
            <a:r>
              <a:rPr lang="fr-FR" i="1" dirty="0">
                <a:latin typeface="Avenir" panose="02000503020000020003" pitchFamily="2" charset="0"/>
              </a:rPr>
              <a:t>6 domaines </a:t>
            </a:r>
          </a:p>
          <a:p>
            <a:pPr marL="1657350" lvl="3" indent="-285750" algn="just">
              <a:buFont typeface="Arial" charset="0"/>
              <a:buChar char="•"/>
            </a:pPr>
            <a:r>
              <a:rPr lang="fr-FR" i="1" dirty="0">
                <a:latin typeface="Avenir" panose="02000503020000020003" pitchFamily="2" charset="0"/>
              </a:rPr>
              <a:t>Arts</a:t>
            </a:r>
          </a:p>
          <a:p>
            <a:pPr marL="1657350" lvl="3" indent="-285750" algn="just">
              <a:buFont typeface="Arial" charset="0"/>
              <a:buChar char="•"/>
            </a:pPr>
            <a:r>
              <a:rPr lang="fr-FR" i="1" dirty="0">
                <a:latin typeface="Avenir" panose="02000503020000020003" pitchFamily="2" charset="0"/>
              </a:rPr>
              <a:t>Architecture</a:t>
            </a:r>
          </a:p>
          <a:p>
            <a:pPr marL="1657350" lvl="3" indent="-285750" algn="just">
              <a:buFont typeface="Arial" charset="0"/>
              <a:buChar char="•"/>
            </a:pPr>
            <a:r>
              <a:rPr lang="fr-FR" i="1" dirty="0">
                <a:latin typeface="Avenir" panose="02000503020000020003" pitchFamily="2" charset="0"/>
              </a:rPr>
              <a:t>Paysage </a:t>
            </a:r>
          </a:p>
          <a:p>
            <a:pPr marL="1657350" lvl="3" indent="-285750" algn="just">
              <a:buFont typeface="Arial" charset="0"/>
              <a:buChar char="•"/>
            </a:pPr>
            <a:r>
              <a:rPr lang="fr-FR" i="1" dirty="0">
                <a:latin typeface="Avenir" panose="02000503020000020003" pitchFamily="2" charset="0"/>
              </a:rPr>
              <a:t>Etudes patrimoniales </a:t>
            </a:r>
          </a:p>
          <a:p>
            <a:pPr marL="1657350" lvl="3" indent="-285750" algn="just">
              <a:buFont typeface="Arial" charset="0"/>
              <a:buChar char="•"/>
            </a:pPr>
            <a:r>
              <a:rPr lang="fr-FR" i="1" dirty="0">
                <a:latin typeface="Avenir" panose="02000503020000020003" pitchFamily="2" charset="0"/>
              </a:rPr>
              <a:t>Conservation restauration des biens culturels</a:t>
            </a:r>
          </a:p>
          <a:p>
            <a:pPr marL="1657350" lvl="3" indent="-285750" algn="just">
              <a:buFont typeface="Arial" charset="0"/>
              <a:buChar char="•"/>
            </a:pPr>
            <a:r>
              <a:rPr lang="fr-FR" i="1" dirty="0">
                <a:latin typeface="Avenir" panose="02000503020000020003" pitchFamily="2" charset="0"/>
              </a:rPr>
              <a:t>Pratique et théorie de la création littéraire</a:t>
            </a:r>
          </a:p>
          <a:p>
            <a:pPr marL="1200150" lvl="2" indent="-285750" algn="just">
              <a:buFont typeface="Arial" charset="0"/>
              <a:buChar char="•"/>
            </a:pPr>
            <a:r>
              <a:rPr lang="fr-FR" i="1" dirty="0">
                <a:latin typeface="Avenir" panose="02000503020000020003" pitchFamily="2" charset="0"/>
              </a:rPr>
              <a:t>45 thèses en cours en 3 promotions</a:t>
            </a:r>
          </a:p>
          <a:p>
            <a:pPr marL="742950" lvl="1" indent="-285750" algn="just">
              <a:buFont typeface="Arial" charset="0"/>
              <a:buChar char="•"/>
            </a:pPr>
            <a:endParaRPr lang="fr-FR" b="1" i="1" dirty="0">
              <a:latin typeface="Avenir" panose="02000503020000020003" pitchFamily="2" charset="0"/>
            </a:endParaRPr>
          </a:p>
          <a:p>
            <a:pPr marL="742950" lvl="1" indent="-285750" algn="just">
              <a:buFont typeface="Arial" charset="0"/>
              <a:buChar char="•"/>
            </a:pPr>
            <a:r>
              <a:rPr lang="fr-FR" b="1" dirty="0">
                <a:latin typeface="Avenir" panose="02000503020000020003" pitchFamily="2" charset="0"/>
              </a:rPr>
              <a:t>Développement de la recherche </a:t>
            </a:r>
            <a:r>
              <a:rPr lang="fr-FR" dirty="0">
                <a:latin typeface="Avenir" panose="02000503020000020003" pitchFamily="2" charset="0"/>
              </a:rPr>
              <a:t>dans les domaines de la création et du patrimoine</a:t>
            </a:r>
          </a:p>
          <a:p>
            <a:pPr marL="742950" lvl="1" indent="-285750" algn="just">
              <a:buFont typeface="Arial" charset="0"/>
              <a:buChar char="•"/>
            </a:pPr>
            <a:endParaRPr lang="fr-FR" dirty="0">
              <a:latin typeface="Avenir" panose="02000503020000020003" pitchFamily="2" charset="0"/>
            </a:endParaRPr>
          </a:p>
          <a:p>
            <a:pPr marL="742950" lvl="1" indent="-285750" algn="just">
              <a:buFont typeface="Arial" charset="0"/>
              <a:buChar char="•"/>
            </a:pPr>
            <a:endParaRPr lang="fr-FR" dirty="0">
              <a:latin typeface="Avenir" panose="02000503020000020003" pitchFamily="2" charset="0"/>
            </a:endParaRPr>
          </a:p>
          <a:p>
            <a:pPr marL="742950" lvl="1" indent="-285750" algn="just">
              <a:buFont typeface="Arial" charset="0"/>
              <a:buChar char="•"/>
            </a:pPr>
            <a:endParaRPr lang="fr-FR" dirty="0">
              <a:latin typeface="Avenir" panose="02000503020000020003" pitchFamily="2" charset="0"/>
            </a:endParaRPr>
          </a:p>
          <a:p>
            <a:pPr lvl="1" algn="just"/>
            <a:endParaRPr lang="fr-FR" dirty="0">
              <a:latin typeface="Avenir" panose="02000503020000020003" pitchFamily="2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C1FF2C0-BBDD-AB4C-8147-380DE3C234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3748" y="337758"/>
            <a:ext cx="1558847" cy="1091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45611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B29DFC1C103C4B9CC3D42596A9F61D" ma:contentTypeVersion="2" ma:contentTypeDescription="Crée un document." ma:contentTypeScope="" ma:versionID="d3209c768d4a7dfec69a00095460d17e">
  <xsd:schema xmlns:xsd="http://www.w3.org/2001/XMLSchema" xmlns:xs="http://www.w3.org/2001/XMLSchema" xmlns:p="http://schemas.microsoft.com/office/2006/metadata/properties" xmlns:ns2="9b6e43e6-36a7-49ad-a9e2-12034e083c35" targetNamespace="http://schemas.microsoft.com/office/2006/metadata/properties" ma:root="true" ma:fieldsID="0eec2e1ebe490769f9e7252c169ef947" ns2:_="">
    <xsd:import namespace="9b6e43e6-36a7-49ad-a9e2-12034e083c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6e43e6-36a7-49ad-a9e2-12034e083c3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9B0A07C-83F7-48A3-946C-0F9D19FECDE4}">
  <ds:schemaRefs>
    <ds:schemaRef ds:uri="9b6e43e6-36a7-49ad-a9e2-12034e083c3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57C234AF-165A-4CDE-A986-ECEEC5BDEF7C}">
  <ds:schemaRefs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terms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9b6e43e6-36a7-49ad-a9e2-12034e083c35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D69EA0E-FE45-47DD-9A3C-99BA2825FA9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{0B554EA7-288A-E040-BD8D-32BA8CEEF722}tf10001076</Template>
  <TotalTime>4074</TotalTime>
  <Words>2165</Words>
  <Application>Microsoft Office PowerPoint</Application>
  <PresentationFormat>Personnalisé</PresentationFormat>
  <Paragraphs>288</Paragraphs>
  <Slides>21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30" baseType="lpstr">
      <vt:lpstr>Arial</vt:lpstr>
      <vt:lpstr>Arial Unicode MS</vt:lpstr>
      <vt:lpstr>Avenir</vt:lpstr>
      <vt:lpstr>Calibri</vt:lpstr>
      <vt:lpstr>Calibri Light</vt:lpstr>
      <vt:lpstr>Comic Sans MS</vt:lpstr>
      <vt:lpstr>Wingdings</vt:lpstr>
      <vt:lpstr>Wingdings 2</vt:lpstr>
      <vt:lpstr>Thème Office</vt:lpstr>
      <vt:lpstr>         </vt:lpstr>
      <vt:lpstr>PROGRAMME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User;SCHLAUDER Joanna</dc:creator>
  <cp:lastModifiedBy>perrine elshawish</cp:lastModifiedBy>
  <cp:revision>216</cp:revision>
  <cp:lastPrinted>2019-12-11T08:58:54Z</cp:lastPrinted>
  <dcterms:created xsi:type="dcterms:W3CDTF">2019-12-06T08:46:55Z</dcterms:created>
  <dcterms:modified xsi:type="dcterms:W3CDTF">2021-10-06T10:08:43Z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0x01010060B29DFC1C103C4B9CC3D42596A9F61D</vt:lpwstr>
  </property>
</Properties>
</file>